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1808" r:id="rId5"/>
    <p:sldId id="10511" r:id="rId6"/>
    <p:sldId id="1603" r:id="rId7"/>
    <p:sldId id="4514" r:id="rId8"/>
    <p:sldId id="4516" r:id="rId9"/>
    <p:sldId id="4197" r:id="rId10"/>
    <p:sldId id="4519" r:id="rId11"/>
    <p:sldId id="4520" r:id="rId12"/>
    <p:sldId id="4528" r:id="rId13"/>
    <p:sldId id="4534" r:id="rId14"/>
    <p:sldId id="4535" r:id="rId15"/>
    <p:sldId id="10512" r:id="rId16"/>
    <p:sldId id="4536" r:id="rId17"/>
    <p:sldId id="4568" r:id="rId18"/>
    <p:sldId id="4589" r:id="rId19"/>
    <p:sldId id="4590" r:id="rId20"/>
    <p:sldId id="4599" r:id="rId21"/>
    <p:sldId id="4601" r:id="rId22"/>
    <p:sldId id="10513" r:id="rId23"/>
    <p:sldId id="4591" r:id="rId24"/>
    <p:sldId id="4593" r:id="rId25"/>
    <p:sldId id="4594" r:id="rId26"/>
    <p:sldId id="1892" r:id="rId27"/>
    <p:sldId id="4595" r:id="rId28"/>
    <p:sldId id="4596" r:id="rId29"/>
    <p:sldId id="4597" r:id="rId30"/>
    <p:sldId id="4598" r:id="rId31"/>
    <p:sldId id="4581" r:id="rId32"/>
    <p:sldId id="2219" r:id="rId33"/>
    <p:sldId id="395" r:id="rId34"/>
    <p:sldId id="4374" r:id="rId35"/>
    <p:sldId id="4375" r:id="rId36"/>
    <p:sldId id="4583" r:id="rId37"/>
    <p:sldId id="4584" r:id="rId38"/>
    <p:sldId id="4571" r:id="rId39"/>
    <p:sldId id="4553" r:id="rId40"/>
    <p:sldId id="4557" r:id="rId41"/>
    <p:sldId id="4554" r:id="rId42"/>
    <p:sldId id="4555" r:id="rId43"/>
    <p:sldId id="4556" r:id="rId44"/>
    <p:sldId id="45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17" clrIdx="0"/>
  <p:cmAuthor id="2" name="Andy Roberts" initials="AR" lastIdx="1" clrIdx="1">
    <p:extLst>
      <p:ext uri="{19B8F6BF-5375-455C-9EA6-DF929625EA0E}">
        <p15:presenceInfo xmlns:p15="http://schemas.microsoft.com/office/powerpoint/2012/main" userId="S::andyrob@microsoft.com::b6430d21-8e5e-4d9c-81e9-e1ae515d6d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13" autoAdjust="0"/>
  </p:normalViewPr>
  <p:slideViewPr>
    <p:cSldViewPr snapToGrid="0">
      <p:cViewPr>
        <p:scale>
          <a:sx n="77" d="100"/>
          <a:sy n="77" d="100"/>
        </p:scale>
        <p:origin x="798" y="1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8-07T15:06:29.615" idx="1">
    <p:pos x="4173" y="1787"/>
    <p:text>repoint the github repo to your repo? will there be a repo for the event? or do you want this to point to the source like it is now?</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14T17:59:01.114" idx="17">
    <p:pos x="7904" y="227"/>
    <p:text>yes, we discussed that in our sync this morning. Susan will align dates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 Id="rId4"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A601F-DBC9-4A35-9D5D-ED288F17EC2B}" type="datetimeFigureOut">
              <a:rPr lang="en-US" smtClean="0"/>
              <a:t>8/9/2019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3D32C-C5E7-49CE-BEBD-A2AC71AF556B}" type="slidenum">
              <a:rPr lang="en-US" smtClean="0"/>
              <a:t>‹#›</a:t>
            </a:fld>
            <a:endParaRPr lang="en-US"/>
          </a:p>
        </p:txBody>
      </p:sp>
    </p:spTree>
    <p:extLst>
      <p:ext uri="{BB962C8B-B14F-4D97-AF65-F5344CB8AC3E}">
        <p14:creationId xmlns:p14="http://schemas.microsoft.com/office/powerpoint/2010/main" val="179143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8/9/2019 10:09 AM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AA696CDF-96A4-4EF4-97CD-7E6A4FFE1B0F}"/>
              </a:ext>
            </a:extLst>
          </p:cNvPr>
          <p:cNvSpPr>
            <a:spLocks noGrp="1"/>
          </p:cNvSpPr>
          <p:nvPr>
            <p:ph type="body" idx="1"/>
          </p:nvPr>
        </p:nvSpPr>
        <p:spPr/>
        <p:txBody>
          <a:bodyPr/>
          <a:lstStyle/>
          <a:p>
            <a:r>
              <a:rPr lang="en-US" dirty="0"/>
              <a:t>https://docs.microsoft.com/en-us/azure/dms/resource-scenario-status</a:t>
            </a:r>
          </a:p>
          <a:p>
            <a:endParaRPr lang="en-US" dirty="0"/>
          </a:p>
        </p:txBody>
      </p:sp>
    </p:spTree>
    <p:extLst>
      <p:ext uri="{BB962C8B-B14F-4D97-AF65-F5344CB8AC3E}">
        <p14:creationId xmlns:p14="http://schemas.microsoft.com/office/powerpoint/2010/main" val="2922581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3AB98499-98EA-443A-8423-DCE1F357F991}"/>
              </a:ext>
            </a:extLst>
          </p:cNvPr>
          <p:cNvSpPr>
            <a:spLocks noGrp="1"/>
          </p:cNvSpPr>
          <p:nvPr>
            <p:ph type="body" idx="1"/>
          </p:nvPr>
        </p:nvSpPr>
        <p:spPr/>
        <p:txBody>
          <a:bodyPr/>
          <a:lstStyle/>
          <a:p>
            <a:r>
              <a:rPr lang="en-US" dirty="0"/>
              <a:t>Managed instance is GA too. We’ll talk more about it later.</a:t>
            </a:r>
          </a:p>
          <a:p>
            <a:r>
              <a:rPr lang="en-US" dirty="0"/>
              <a:t>Fully managed.</a:t>
            </a:r>
          </a:p>
          <a:p>
            <a:r>
              <a:rPr lang="en-US" dirty="0"/>
              <a:t>Move the whole workload to Azure.</a:t>
            </a:r>
          </a:p>
          <a:p>
            <a:r>
              <a:rPr lang="en-US" dirty="0"/>
              <a:t>Very popular.</a:t>
            </a:r>
          </a:p>
          <a:p>
            <a:r>
              <a:rPr lang="en-US" dirty="0"/>
              <a:t>Scaling.</a:t>
            </a:r>
          </a:p>
          <a:p>
            <a:r>
              <a:rPr lang="en-US" dirty="0"/>
              <a:t>Hyperscale: Preview, for huge storage, no worries about the database size.</a:t>
            </a:r>
          </a:p>
          <a:p>
            <a:r>
              <a:rPr lang="en-US" dirty="0"/>
              <a:t>Note: Hyperscale is GA for Single database and in preview for managed instances</a:t>
            </a:r>
          </a:p>
          <a:p>
            <a:endParaRPr lang="en-US" dirty="0"/>
          </a:p>
        </p:txBody>
      </p:sp>
    </p:spTree>
    <p:extLst>
      <p:ext uri="{BB962C8B-B14F-4D97-AF65-F5344CB8AC3E}">
        <p14:creationId xmlns:p14="http://schemas.microsoft.com/office/powerpoint/2010/main" val="131284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22794-6E8F-4841-A099-765E08C7E5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6F84EF5-8516-490A-8623-7059A3DEA479}"/>
              </a:ext>
            </a:extLst>
          </p:cNvPr>
          <p:cNvSpPr>
            <a:spLocks noGrp="1"/>
          </p:cNvSpPr>
          <p:nvPr>
            <p:ph type="body" idx="1"/>
          </p:nvPr>
        </p:nvSpPr>
        <p:spPr/>
        <p:txBody>
          <a:bodyPr/>
          <a:lstStyle/>
          <a:p>
            <a:r>
              <a:rPr lang="en-US" dirty="0"/>
              <a:t>Data box: Small, Medium (100TB) and Heavy (1PB).</a:t>
            </a:r>
          </a:p>
          <a:p>
            <a:r>
              <a:rPr lang="en-US" dirty="0"/>
              <a:t>Move data into the datacenter without relying on wires.</a:t>
            </a:r>
          </a:p>
          <a:p>
            <a:r>
              <a:rPr lang="en-US" dirty="0"/>
              <a:t>We handle the shipping to you and then back to our facilities.</a:t>
            </a:r>
          </a:p>
        </p:txBody>
      </p:sp>
    </p:spTree>
    <p:extLst>
      <p:ext uri="{BB962C8B-B14F-4D97-AF65-F5344CB8AC3E}">
        <p14:creationId xmlns:p14="http://schemas.microsoft.com/office/powerpoint/2010/main" val="17630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3D32C-C5E7-49CE-BEBD-A2AC71AF556B}" type="slidenum">
              <a:rPr lang="en-US" smtClean="0"/>
              <a:t>19</a:t>
            </a:fld>
            <a:endParaRPr lang="en-US"/>
          </a:p>
        </p:txBody>
      </p:sp>
    </p:spTree>
    <p:extLst>
      <p:ext uri="{BB962C8B-B14F-4D97-AF65-F5344CB8AC3E}">
        <p14:creationId xmlns:p14="http://schemas.microsoft.com/office/powerpoint/2010/main" val="237374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r>
              <a:rPr lang="en-US" dirty="0"/>
              <a:t>It is a database born in cloud – from the inception - fundamental design goals was Automatic Global distribution – Limitless scale  – Low Latency – High throughput – and Well defined consistency model - SLA</a:t>
            </a:r>
          </a:p>
          <a:p>
            <a:endParaRPr lang="en-US" dirty="0"/>
          </a:p>
          <a:p>
            <a:r>
              <a:rPr lang="en-US" dirty="0"/>
              <a:t>So we Built the platform with these Core Capability.</a:t>
            </a:r>
          </a:p>
          <a:p>
            <a:endParaRPr lang="en-US" dirty="0"/>
          </a:p>
          <a:p>
            <a:r>
              <a:rPr lang="en-US" dirty="0"/>
              <a:t>A</a:t>
            </a:r>
            <a:r>
              <a:rPr dirty="0"/>
              <a:t>s a developer you also want the flexibility. With Azure Cosmos DB, you don’t have to model the data in </a:t>
            </a:r>
            <a:r>
              <a:rPr lang="en-US" dirty="0"/>
              <a:t>JUST </a:t>
            </a:r>
            <a:r>
              <a:rPr dirty="0"/>
              <a:t>one way. </a:t>
            </a:r>
            <a:r>
              <a:rPr lang="en-US" dirty="0"/>
              <a:t>Y</a:t>
            </a:r>
            <a:r>
              <a:rPr dirty="0"/>
              <a:t>ou can model the data the way you want.</a:t>
            </a:r>
            <a:r>
              <a:rPr lang="en-US" dirty="0"/>
              <a:t> </a:t>
            </a:r>
          </a:p>
          <a:p>
            <a:endParaRPr dirty="0"/>
          </a:p>
          <a:p>
            <a:r>
              <a:rPr dirty="0"/>
              <a:t>Key-Value, Column, Documents or Graph.</a:t>
            </a:r>
            <a:endParaRPr lang="en-US" dirty="0"/>
          </a:p>
          <a:p>
            <a:endParaRPr dirty="0"/>
          </a:p>
          <a:p>
            <a:r>
              <a:rPr lang="en-US" dirty="0"/>
              <a:t>That’s why say </a:t>
            </a:r>
            <a:r>
              <a:rPr dirty="0"/>
              <a:t>Cosmos DB is a multi-model database.</a:t>
            </a:r>
          </a:p>
          <a:p>
            <a:endParaRPr dirty="0"/>
          </a:p>
          <a:p>
            <a:r>
              <a:rPr dirty="0"/>
              <a:t>What about how you access data. What about frameworks, API and tools that you are familiar with. We do not want you </a:t>
            </a:r>
            <a:r>
              <a:rPr dirty="0" err="1"/>
              <a:t>yo</a:t>
            </a:r>
            <a:r>
              <a:rPr dirty="0"/>
              <a:t> learn a new API. We make every API and language a </a:t>
            </a:r>
            <a:r>
              <a:rPr dirty="0" err="1"/>
              <a:t>first-c;ass</a:t>
            </a:r>
            <a:r>
              <a:rPr dirty="0"/>
              <a:t> citizen of Azure Cosmos DB. If you are familiar with </a:t>
            </a:r>
            <a:r>
              <a:rPr dirty="0" err="1"/>
              <a:t>DocumentDB</a:t>
            </a:r>
            <a:r>
              <a:rPr dirty="0"/>
              <a:t> SQL or </a:t>
            </a:r>
            <a:r>
              <a:rPr dirty="0" err="1"/>
              <a:t>DocumentDB</a:t>
            </a:r>
            <a:r>
              <a:rPr dirty="0"/>
              <a:t> JS, we continue to support and innovate on that front. If you are a MongoDB developer, we have support for MongoDB wire protocol. Azure Cosmos DB can be your globally distributed, secure, fully managed Mongo Instance. Today, we announced preview of Azure Tables API and Gremlin for graph capabilities. We have more in the works and our roadmap is to extend this over the coming months to include </a:t>
            </a:r>
            <a:r>
              <a:rPr dirty="0" err="1"/>
              <a:t>Hbase</a:t>
            </a:r>
            <a:r>
              <a:rPr dirty="0"/>
              <a:t>, Cassandra and other OSS API.</a:t>
            </a:r>
          </a:p>
          <a:p>
            <a:endParaRPr dirty="0"/>
          </a:p>
        </p:txBody>
      </p:sp>
    </p:spTree>
    <p:extLst>
      <p:ext uri="{BB962C8B-B14F-4D97-AF65-F5344CB8AC3E}">
        <p14:creationId xmlns:p14="http://schemas.microsoft.com/office/powerpoint/2010/main" val="167152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a:t>
            </a:r>
            <a:r>
              <a:rPr lang="en-US"/>
              <a:t>instance requires no or very little changes to you DB</a:t>
            </a:r>
          </a:p>
        </p:txBody>
      </p:sp>
    </p:spTree>
    <p:extLst>
      <p:ext uri="{BB962C8B-B14F-4D97-AF65-F5344CB8AC3E}">
        <p14:creationId xmlns:p14="http://schemas.microsoft.com/office/powerpoint/2010/main" val="74713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instance requires no or very little changes to your DB.</a:t>
            </a:r>
          </a:p>
          <a:p>
            <a:r>
              <a:rPr lang="en-US" dirty="0"/>
              <a:t>Optimization only possible in managed DBs, difficult in IaaS (VMs)</a:t>
            </a:r>
          </a:p>
        </p:txBody>
      </p:sp>
    </p:spTree>
    <p:extLst>
      <p:ext uri="{BB962C8B-B14F-4D97-AF65-F5344CB8AC3E}">
        <p14:creationId xmlns:p14="http://schemas.microsoft.com/office/powerpoint/2010/main" val="3075190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DDE8E9B-AA7B-4CC7-AD52-6A6D4AE0F9FC}"/>
              </a:ext>
            </a:extLst>
          </p:cNvPr>
          <p:cNvSpPr>
            <a:spLocks noGrp="1"/>
          </p:cNvSpPr>
          <p:nvPr>
            <p:ph type="body" idx="1"/>
          </p:nvPr>
        </p:nvSpPr>
        <p:spPr/>
        <p:txBody>
          <a:bodyPr/>
          <a:lstStyle/>
          <a:p>
            <a:r>
              <a:rPr lang="en-US" dirty="0"/>
              <a:t>New flavor of SQL database.</a:t>
            </a:r>
          </a:p>
          <a:p>
            <a:r>
              <a:rPr lang="en-US" dirty="0"/>
              <a:t>Particularly good for migration of existing SQL databases.</a:t>
            </a:r>
          </a:p>
          <a:p>
            <a:r>
              <a:rPr lang="en-US" dirty="0"/>
              <a:t>All advantages of PaaS</a:t>
            </a:r>
          </a:p>
          <a:p>
            <a:r>
              <a:rPr lang="en-US" dirty="0"/>
              <a:t>Automatic backups, availability </a:t>
            </a:r>
            <a:r>
              <a:rPr lang="en-US" dirty="0" err="1"/>
              <a:t>etc</a:t>
            </a:r>
            <a:r>
              <a:rPr lang="en-US" dirty="0"/>
              <a:t> all the same, same infrastructure</a:t>
            </a:r>
          </a:p>
          <a:p>
            <a:r>
              <a:rPr lang="en-US" dirty="0"/>
              <a:t>Scaling</a:t>
            </a:r>
          </a:p>
          <a:p>
            <a:r>
              <a:rPr lang="en-US" dirty="0"/>
              <a:t>Where is it unique?</a:t>
            </a:r>
          </a:p>
          <a:p>
            <a:pPr marL="171450" indent="-171450">
              <a:buFontTx/>
              <a:buChar char="-"/>
            </a:pPr>
            <a:r>
              <a:rPr lang="en-US" dirty="0"/>
              <a:t>SQL server compatibility (nearly 100%)</a:t>
            </a:r>
          </a:p>
          <a:p>
            <a:pPr marL="171450" indent="-171450">
              <a:buFontTx/>
              <a:buChar char="-"/>
            </a:pPr>
            <a:r>
              <a:rPr lang="en-US" dirty="0"/>
              <a:t>Full isolation and security</a:t>
            </a:r>
          </a:p>
          <a:p>
            <a:pPr marL="384432" lvl="1" indent="-171450">
              <a:buFontTx/>
              <a:buChar char="-"/>
            </a:pPr>
            <a:r>
              <a:rPr lang="en-US" dirty="0"/>
              <a:t>Opening up more things</a:t>
            </a:r>
          </a:p>
          <a:p>
            <a:pPr marL="0" lvl="0" indent="0">
              <a:buFontTx/>
              <a:buNone/>
            </a:pPr>
            <a:r>
              <a:rPr lang="en-US" dirty="0"/>
              <a:t>New purchasing options:</a:t>
            </a:r>
          </a:p>
          <a:p>
            <a:pPr marL="171450" lvl="0" indent="-171450">
              <a:buFontTx/>
              <a:buChar char="-"/>
            </a:pPr>
            <a:r>
              <a:rPr lang="en-US" dirty="0"/>
              <a:t>Introduced for SQL Managed instance</a:t>
            </a:r>
          </a:p>
          <a:p>
            <a:pPr marL="171450" lvl="0" indent="-171450">
              <a:buFontTx/>
              <a:buChar char="-"/>
            </a:pPr>
            <a:r>
              <a:rPr lang="en-US" dirty="0"/>
              <a:t>Rolled out to other flavors of the service</a:t>
            </a:r>
          </a:p>
          <a:p>
            <a:pPr marL="171450" lvl="0" indent="-171450">
              <a:buFontTx/>
              <a:buChar char="-"/>
            </a:pPr>
            <a:r>
              <a:rPr lang="en-US" dirty="0"/>
              <a:t>You will know exactly what resources are allocated</a:t>
            </a:r>
          </a:p>
          <a:p>
            <a:pPr marL="171450" lvl="0" indent="-171450">
              <a:buFontTx/>
              <a:buChar char="-"/>
            </a:pPr>
            <a:r>
              <a:rPr lang="en-US" dirty="0"/>
              <a:t>Able to scale up and down</a:t>
            </a:r>
          </a:p>
          <a:p>
            <a:pPr marL="171450" lvl="0" indent="-171450">
              <a:buFontTx/>
              <a:buChar char="-"/>
            </a:pPr>
            <a:r>
              <a:rPr lang="en-US" dirty="0"/>
              <a:t>Protects your license investments, you can get large discounts</a:t>
            </a:r>
          </a:p>
          <a:p>
            <a:pPr marL="171450" lvl="0" indent="-171450">
              <a:buFontTx/>
              <a:buChar char="-"/>
            </a:pPr>
            <a:r>
              <a:rPr lang="en-US" dirty="0"/>
              <a:t>Competitive with competition</a:t>
            </a:r>
          </a:p>
        </p:txBody>
      </p:sp>
    </p:spTree>
    <p:extLst>
      <p:ext uri="{BB962C8B-B14F-4D97-AF65-F5344CB8AC3E}">
        <p14:creationId xmlns:p14="http://schemas.microsoft.com/office/powerpoint/2010/main" val="3209223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1C26C65-9DAF-4862-8C1D-80AE0C573176}"/>
              </a:ext>
            </a:extLst>
          </p:cNvPr>
          <p:cNvSpPr>
            <a:spLocks noGrp="1"/>
          </p:cNvSpPr>
          <p:nvPr>
            <p:ph type="body" idx="1"/>
          </p:nvPr>
        </p:nvSpPr>
        <p:spPr/>
        <p:txBody>
          <a:bodyPr/>
          <a:lstStyle/>
          <a:p>
            <a:r>
              <a:rPr lang="en-US" dirty="0"/>
              <a:t>Scaling</a:t>
            </a:r>
          </a:p>
          <a:p>
            <a:r>
              <a:rPr lang="en-US" dirty="0"/>
              <a:t>Patching</a:t>
            </a:r>
          </a:p>
          <a:p>
            <a:r>
              <a:rPr lang="en-US" dirty="0"/>
              <a:t>Backup, retention configurable to any time.</a:t>
            </a:r>
          </a:p>
          <a:p>
            <a:r>
              <a:rPr lang="en-US" dirty="0"/>
              <a:t>(currently fixed, soon configurable)</a:t>
            </a:r>
          </a:p>
          <a:p>
            <a:r>
              <a:rPr lang="en-US" dirty="0" err="1"/>
              <a:t>Geoactive</a:t>
            </a:r>
            <a:r>
              <a:rPr lang="en-US" dirty="0"/>
              <a:t> replication</a:t>
            </a:r>
          </a:p>
          <a:p>
            <a:r>
              <a:rPr lang="en-US" dirty="0"/>
              <a:t>Now single geo replication. Soon multiple. Through API call.</a:t>
            </a:r>
          </a:p>
        </p:txBody>
      </p:sp>
    </p:spTree>
    <p:extLst>
      <p:ext uri="{BB962C8B-B14F-4D97-AF65-F5344CB8AC3E}">
        <p14:creationId xmlns:p14="http://schemas.microsoft.com/office/powerpoint/2010/main" val="3617861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21D89A-E0E3-47C6-A318-CAA407DD9E6B}"/>
              </a:ext>
            </a:extLst>
          </p:cNvPr>
          <p:cNvSpPr>
            <a:spLocks noGrp="1"/>
          </p:cNvSpPr>
          <p:nvPr>
            <p:ph type="body" idx="1"/>
          </p:nvPr>
        </p:nvSpPr>
        <p:spPr/>
        <p:txBody>
          <a:bodyPr/>
          <a:lstStyle/>
          <a:p>
            <a:r>
              <a:rPr lang="en-US" dirty="0"/>
              <a:t>Intelligent database as a service</a:t>
            </a:r>
          </a:p>
          <a:p>
            <a:r>
              <a:rPr lang="en-US" dirty="0"/>
              <a:t>Threat detection: Looking for threats during the work, </a:t>
            </a:r>
            <a:r>
              <a:rPr lang="en-US" dirty="0" err="1"/>
              <a:t>eg</a:t>
            </a:r>
            <a:r>
              <a:rPr lang="en-US" dirty="0"/>
              <a:t> SQL injection</a:t>
            </a:r>
          </a:p>
          <a:p>
            <a:r>
              <a:rPr lang="en-US" dirty="0"/>
              <a:t>Intelligent query: Can start a query and while it is processed, figure out to optimize the join on the fly, </a:t>
            </a:r>
            <a:r>
              <a:rPr lang="en-US" dirty="0" err="1"/>
              <a:t>etc</a:t>
            </a:r>
            <a:endParaRPr lang="en-US" dirty="0"/>
          </a:p>
          <a:p>
            <a:r>
              <a:rPr lang="en-US" dirty="0"/>
              <a:t>Automatic perf tuning goes even further: I could really use an index on this table, this column and overall your workload will run faster.</a:t>
            </a:r>
          </a:p>
          <a:p>
            <a:r>
              <a:rPr lang="en-US" dirty="0"/>
              <a:t>Built into SQL database, coming soon in Managed instance.</a:t>
            </a:r>
          </a:p>
          <a:p>
            <a:r>
              <a:rPr lang="en-US" dirty="0"/>
              <a:t>Also checking things like performance, GDPR compliance </a:t>
            </a:r>
            <a:r>
              <a:rPr lang="en-US" dirty="0" err="1"/>
              <a:t>etc</a:t>
            </a:r>
            <a:r>
              <a:rPr lang="en-US" dirty="0"/>
              <a:t> </a:t>
            </a:r>
            <a:r>
              <a:rPr lang="en-US"/>
              <a:t>an alerts you.</a:t>
            </a:r>
            <a:endParaRPr lang="en-US" dirty="0"/>
          </a:p>
        </p:txBody>
      </p:sp>
    </p:spTree>
    <p:extLst>
      <p:ext uri="{BB962C8B-B14F-4D97-AF65-F5344CB8AC3E}">
        <p14:creationId xmlns:p14="http://schemas.microsoft.com/office/powerpoint/2010/main" val="186289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421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BFF465E-69BA-4F04-A561-D687D73328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8789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50EF76-0057-4B04-8D8E-C3A0E7761A67}"/>
              </a:ext>
            </a:extLst>
          </p:cNvPr>
          <p:cNvSpPr>
            <a:spLocks noGrp="1"/>
          </p:cNvSpPr>
          <p:nvPr>
            <p:ph type="body" idx="1"/>
          </p:nvPr>
        </p:nvSpPr>
        <p:spPr/>
        <p:txBody>
          <a:bodyPr/>
          <a:lstStyle/>
          <a:p>
            <a:r>
              <a:rPr lang="en-US" dirty="0"/>
              <a:t>Inside Azure we just shipped Azure Cost Management.</a:t>
            </a:r>
          </a:p>
          <a:p>
            <a:r>
              <a:rPr lang="en-US" dirty="0"/>
              <a:t>Unified experience to think about cloud spending.</a:t>
            </a:r>
          </a:p>
          <a:p>
            <a:r>
              <a:rPr lang="en-US" dirty="0"/>
              <a:t>Create budgets etc.</a:t>
            </a:r>
          </a:p>
          <a:p>
            <a:endParaRPr lang="en-US" dirty="0"/>
          </a:p>
        </p:txBody>
      </p:sp>
    </p:spTree>
    <p:extLst>
      <p:ext uri="{BB962C8B-B14F-4D97-AF65-F5344CB8AC3E}">
        <p14:creationId xmlns:p14="http://schemas.microsoft.com/office/powerpoint/2010/main" val="1392253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8/9/2019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053548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832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873125" y="2408238"/>
            <a:ext cx="7494588" cy="4216400"/>
          </a:xfrm>
        </p:spPr>
      </p:sp>
      <p:sp>
        <p:nvSpPr>
          <p:cNvPr id="2" name="Notes Placeholder 1">
            <a:extLst>
              <a:ext uri="{FF2B5EF4-FFF2-40B4-BE49-F238E27FC236}">
                <a16:creationId xmlns:a16="http://schemas.microsoft.com/office/drawing/2014/main" id="{CA2661E9-CCC2-45FD-8428-3DD2FB82EC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58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4D60CEA-25B1-46EE-BF72-F3D26975483D}"/>
              </a:ext>
            </a:extLst>
          </p:cNvPr>
          <p:cNvSpPr>
            <a:spLocks noGrp="1"/>
          </p:cNvSpPr>
          <p:nvPr>
            <p:ph type="body" idx="1"/>
          </p:nvPr>
        </p:nvSpPr>
        <p:spPr/>
        <p:txBody>
          <a:bodyPr/>
          <a:lstStyle/>
          <a:p>
            <a:r>
              <a:rPr lang="en-US" dirty="0"/>
              <a:t>Simplified front end, Energy cost, end of support cost, Azure Hybrid benefits, Reserved instances.</a:t>
            </a:r>
          </a:p>
          <a:p>
            <a:r>
              <a:rPr lang="en-US" dirty="0"/>
              <a:t>Very good start on business case.</a:t>
            </a:r>
          </a:p>
        </p:txBody>
      </p:sp>
    </p:spTree>
    <p:extLst>
      <p:ext uri="{BB962C8B-B14F-4D97-AF65-F5344CB8AC3E}">
        <p14:creationId xmlns:p14="http://schemas.microsoft.com/office/powerpoint/2010/main" val="695016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3" name="Notes Placeholder 2">
            <a:extLst>
              <a:ext uri="{FF2B5EF4-FFF2-40B4-BE49-F238E27FC236}">
                <a16:creationId xmlns:a16="http://schemas.microsoft.com/office/drawing/2014/main" id="{30CFA849-590F-4F21-990C-F9FB50011949}"/>
              </a:ext>
            </a:extLst>
          </p:cNvPr>
          <p:cNvSpPr>
            <a:spLocks noGrp="1"/>
          </p:cNvSpPr>
          <p:nvPr>
            <p:ph type="body" idx="1"/>
          </p:nvPr>
        </p:nvSpPr>
        <p:spPr/>
        <p:txBody>
          <a:bodyPr/>
          <a:lstStyle/>
          <a:p>
            <a:r>
              <a:rPr lang="en-US" dirty="0"/>
              <a:t>Great tool to build confidence and start the migration journey.</a:t>
            </a:r>
          </a:p>
        </p:txBody>
      </p:sp>
    </p:spTree>
    <p:extLst>
      <p:ext uri="{BB962C8B-B14F-4D97-AF65-F5344CB8AC3E}">
        <p14:creationId xmlns:p14="http://schemas.microsoft.com/office/powerpoint/2010/main" val="1028231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A5B1DE9-7057-405F-943E-DE8D30D9D42E}"/>
              </a:ext>
            </a:extLst>
          </p:cNvPr>
          <p:cNvSpPr>
            <a:spLocks noGrp="1"/>
          </p:cNvSpPr>
          <p:nvPr>
            <p:ph type="body" idx="1"/>
          </p:nvPr>
        </p:nvSpPr>
        <p:spPr/>
        <p:txBody>
          <a:bodyPr/>
          <a:lstStyle/>
          <a:p>
            <a:r>
              <a:rPr lang="en-US" dirty="0"/>
              <a:t>Some partners worldwide, some more local based on geographical needs.</a:t>
            </a:r>
          </a:p>
        </p:txBody>
      </p:sp>
    </p:spTree>
    <p:extLst>
      <p:ext uri="{BB962C8B-B14F-4D97-AF65-F5344CB8AC3E}">
        <p14:creationId xmlns:p14="http://schemas.microsoft.com/office/powerpoint/2010/main" val="3352062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570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49E430-2AC6-4C61-A45C-78B8C891942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End of support: Windows server 2008 and R2 are coming out of support soon</a:t>
            </a:r>
          </a:p>
          <a:p>
            <a:endParaRPr lang="en-US" dirty="0"/>
          </a:p>
        </p:txBody>
      </p:sp>
    </p:spTree>
    <p:extLst>
      <p:ext uri="{BB962C8B-B14F-4D97-AF65-F5344CB8AC3E}">
        <p14:creationId xmlns:p14="http://schemas.microsoft.com/office/powerpoint/2010/main" val="232910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237F8F-92CF-47B2-8C2E-D09C7976B1AD}"/>
              </a:ext>
            </a:extLst>
          </p:cNvPr>
          <p:cNvSpPr>
            <a:spLocks noGrp="1"/>
          </p:cNvSpPr>
          <p:nvPr>
            <p:ph type="body" idx="1"/>
          </p:nvPr>
        </p:nvSpPr>
        <p:spPr/>
        <p:txBody>
          <a:bodyPr/>
          <a:lstStyle/>
          <a:p>
            <a:r>
              <a:rPr lang="en-US" dirty="0"/>
              <a:t>2008 R2 most popular ever for SQL and Windows server.</a:t>
            </a:r>
          </a:p>
          <a:p>
            <a:r>
              <a:rPr lang="en-US" dirty="0"/>
              <a:t>Deployed in 10s of millions of instances throughout the world.</a:t>
            </a:r>
          </a:p>
          <a:p>
            <a:r>
              <a:rPr lang="en-US" dirty="0"/>
              <a:t>Coming to end of support cycle.</a:t>
            </a:r>
          </a:p>
          <a:p>
            <a:r>
              <a:rPr lang="en-US" dirty="0"/>
              <a:t>If really there is a situation where you cannot upgrade, we extend security updates for 3 years after support ends. BUT at a cost</a:t>
            </a:r>
          </a:p>
          <a:p>
            <a:r>
              <a:rPr lang="en-US" dirty="0"/>
              <a:t>If you lift and shift to Azure IaaS (move existing legacy database to azure) , the extended support is free </a:t>
            </a:r>
          </a:p>
          <a:p>
            <a:endParaRPr lang="en-US" dirty="0"/>
          </a:p>
        </p:txBody>
      </p:sp>
    </p:spTree>
    <p:extLst>
      <p:ext uri="{BB962C8B-B14F-4D97-AF65-F5344CB8AC3E}">
        <p14:creationId xmlns:p14="http://schemas.microsoft.com/office/powerpoint/2010/main" val="354411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29C17E-A888-46FE-B476-79E351965FAB}"/>
              </a:ext>
            </a:extLst>
          </p:cNvPr>
          <p:cNvSpPr>
            <a:spLocks noGrp="1"/>
          </p:cNvSpPr>
          <p:nvPr>
            <p:ph type="body" idx="1"/>
          </p:nvPr>
        </p:nvSpPr>
        <p:spPr/>
        <p:txBody>
          <a:bodyPr/>
          <a:lstStyle/>
          <a:p>
            <a:r>
              <a:rPr lang="en-US" dirty="0"/>
              <a:t>The story is very complete now across the board</a:t>
            </a:r>
          </a:p>
          <a:p>
            <a:r>
              <a:rPr lang="en-US" dirty="0"/>
              <a:t>Great migration tools available for free</a:t>
            </a:r>
          </a:p>
          <a:p>
            <a:endParaRPr lang="en-US" dirty="0"/>
          </a:p>
        </p:txBody>
      </p:sp>
    </p:spTree>
    <p:extLst>
      <p:ext uri="{BB962C8B-B14F-4D97-AF65-F5344CB8AC3E}">
        <p14:creationId xmlns:p14="http://schemas.microsoft.com/office/powerpoint/2010/main" val="616150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FE0533B-D422-4984-BA1E-8214DBBB9689}"/>
              </a:ext>
            </a:extLst>
          </p:cNvPr>
          <p:cNvSpPr>
            <a:spLocks noGrp="1"/>
          </p:cNvSpPr>
          <p:nvPr>
            <p:ph type="body" idx="1"/>
          </p:nvPr>
        </p:nvSpPr>
        <p:spPr/>
        <p:txBody>
          <a:bodyPr/>
          <a:lstStyle/>
          <a:p>
            <a:r>
              <a:rPr lang="en-US" dirty="0"/>
              <a:t>Tools have been out for about a year (9-12 months dating September 2018).</a:t>
            </a:r>
          </a:p>
          <a:p>
            <a:r>
              <a:rPr lang="en-US" dirty="0"/>
              <a:t>Database migration service is very new</a:t>
            </a:r>
          </a:p>
          <a:p>
            <a:endParaRPr lang="en-US" dirty="0"/>
          </a:p>
          <a:p>
            <a:endParaRPr lang="en-US" dirty="0"/>
          </a:p>
        </p:txBody>
      </p:sp>
    </p:spTree>
    <p:extLst>
      <p:ext uri="{BB962C8B-B14F-4D97-AF65-F5344CB8AC3E}">
        <p14:creationId xmlns:p14="http://schemas.microsoft.com/office/powerpoint/2010/main" val="175798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1D7F377-6CBD-4337-B90E-546B1E7C8CE7}"/>
              </a:ext>
            </a:extLst>
          </p:cNvPr>
          <p:cNvSpPr>
            <a:spLocks noGrp="1"/>
          </p:cNvSpPr>
          <p:nvPr>
            <p:ph type="body" idx="1"/>
          </p:nvPr>
        </p:nvSpPr>
        <p:spPr/>
        <p:txBody>
          <a:bodyPr/>
          <a:lstStyle/>
          <a:p>
            <a:r>
              <a:rPr lang="en-US" dirty="0"/>
              <a:t>By end of the year, many of these partner solutions will be integrated in the portal.</a:t>
            </a:r>
          </a:p>
          <a:p>
            <a:r>
              <a:rPr lang="en-US" dirty="0"/>
              <a:t>You won’t have to look for these tools, we will make it easy to find them.</a:t>
            </a:r>
          </a:p>
        </p:txBody>
      </p:sp>
    </p:spTree>
    <p:extLst>
      <p:ext uri="{BB962C8B-B14F-4D97-AF65-F5344CB8AC3E}">
        <p14:creationId xmlns:p14="http://schemas.microsoft.com/office/powerpoint/2010/main" val="353132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AAB7B31-AD9E-4ACA-AA76-70140F747A9E}"/>
              </a:ext>
            </a:extLst>
          </p:cNvPr>
          <p:cNvSpPr>
            <a:spLocks noGrp="1"/>
          </p:cNvSpPr>
          <p:nvPr>
            <p:ph type="body" idx="1"/>
          </p:nvPr>
        </p:nvSpPr>
        <p:spPr/>
        <p:txBody>
          <a:bodyPr/>
          <a:lstStyle/>
          <a:p>
            <a:r>
              <a:rPr lang="en-US" dirty="0"/>
              <a:t>For a full list of migration scenarios (Preview and GA)</a:t>
            </a:r>
          </a:p>
          <a:p>
            <a:r>
              <a:rPr lang="en-US" dirty="0"/>
              <a:t>https://docs.microsoft.com/en-us/azure/dms/resource-scenario-status</a:t>
            </a:r>
          </a:p>
          <a:p>
            <a:endParaRPr lang="en-US" dirty="0"/>
          </a:p>
          <a:p>
            <a:endParaRPr lang="en-US" dirty="0"/>
          </a:p>
        </p:txBody>
      </p:sp>
    </p:spTree>
    <p:extLst>
      <p:ext uri="{BB962C8B-B14F-4D97-AF65-F5344CB8AC3E}">
        <p14:creationId xmlns:p14="http://schemas.microsoft.com/office/powerpoint/2010/main" val="3976383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AA696CDF-96A4-4EF4-97CD-7E6A4FFE1B0F}"/>
              </a:ext>
            </a:extLst>
          </p:cNvPr>
          <p:cNvSpPr>
            <a:spLocks noGrp="1"/>
          </p:cNvSpPr>
          <p:nvPr>
            <p:ph type="body" idx="1"/>
          </p:nvPr>
        </p:nvSpPr>
        <p:spPr/>
        <p:txBody>
          <a:bodyPr/>
          <a:lstStyle/>
          <a:p>
            <a:r>
              <a:rPr lang="en-US" dirty="0"/>
              <a:t>https://docs.microsoft.com/en-us/azure/dms/resource-scenario-status</a:t>
            </a:r>
          </a:p>
          <a:p>
            <a:endParaRPr lang="en-US" dirty="0"/>
          </a:p>
        </p:txBody>
      </p:sp>
    </p:spTree>
    <p:extLst>
      <p:ext uri="{BB962C8B-B14F-4D97-AF65-F5344CB8AC3E}">
        <p14:creationId xmlns:p14="http://schemas.microsoft.com/office/powerpoint/2010/main" val="81104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4000-7781-4C68-89B9-2FFC04AC0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4AFC89-0311-46B0-8F2E-5762D03BD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01CBD-0FB0-4445-B04D-1725AE0CF3A3}"/>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5" name="Footer Placeholder 4">
            <a:extLst>
              <a:ext uri="{FF2B5EF4-FFF2-40B4-BE49-F238E27FC236}">
                <a16:creationId xmlns:a16="http://schemas.microsoft.com/office/drawing/2014/main" id="{F7F47D52-90A3-4189-A4AC-E38BAC407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B1AA9-7CF2-482E-B0E0-BB870006B5A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09198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7D88-E2B7-4E50-BEEF-A66A21D251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1F797D-1962-4F42-9D65-2F599F4CC0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4DFC5-66AB-48A7-AD08-44DBFE1A101D}"/>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5" name="Footer Placeholder 4">
            <a:extLst>
              <a:ext uri="{FF2B5EF4-FFF2-40B4-BE49-F238E27FC236}">
                <a16:creationId xmlns:a16="http://schemas.microsoft.com/office/drawing/2014/main" id="{1B2F9267-9BD7-4FBA-9127-376F2BF35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469D-3BFC-4F02-9445-805F99E154C6}"/>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5688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3F9B6C-37B3-4E51-AA90-E40904BB2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F1FA7B-359C-455A-947D-9D7555DD1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7711E-0B83-4D91-A926-A4B50BE1717B}"/>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5" name="Footer Placeholder 4">
            <a:extLst>
              <a:ext uri="{FF2B5EF4-FFF2-40B4-BE49-F238E27FC236}">
                <a16:creationId xmlns:a16="http://schemas.microsoft.com/office/drawing/2014/main" id="{298D62D4-D595-4EDD-B07F-F789283E2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39B11-F442-4631-A088-3AC3BFC62B9D}"/>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63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41447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0886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965773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258249226"/>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dirty="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52365396"/>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742804375"/>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06502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963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7A2C-A708-4C08-8657-71F74DEA9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4E0842-1FCF-4536-AC32-02680BBF0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FA274-DA62-4804-9EE0-E2C6AB02B820}"/>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5" name="Footer Placeholder 4">
            <a:extLst>
              <a:ext uri="{FF2B5EF4-FFF2-40B4-BE49-F238E27FC236}">
                <a16:creationId xmlns:a16="http://schemas.microsoft.com/office/drawing/2014/main" id="{1FE61957-5FD6-4B41-A1DC-2760006A5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F9BA6-D075-4091-A209-40340EF8A24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3307909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2320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0873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C30C-1420-4052-978E-878D16499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EF7E39-9345-4A2E-A0E6-1AFFEB2C1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557DD-5332-4D8A-8CF9-4313701B886C}"/>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5" name="Footer Placeholder 4">
            <a:extLst>
              <a:ext uri="{FF2B5EF4-FFF2-40B4-BE49-F238E27FC236}">
                <a16:creationId xmlns:a16="http://schemas.microsoft.com/office/drawing/2014/main" id="{19D25E55-EF9B-4CD7-88E3-143A47B2D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DA85C-D0E4-42DF-B8B5-476E2426CC5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72340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9503-8328-4CD6-A5A5-A894FD55E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1916E-42BF-4397-A7E8-797B85683C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242036-DBEE-4D1F-BE99-991ECB9F4F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073524-B2A5-4BFE-9F4D-939503071F8A}"/>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6" name="Footer Placeholder 5">
            <a:extLst>
              <a:ext uri="{FF2B5EF4-FFF2-40B4-BE49-F238E27FC236}">
                <a16:creationId xmlns:a16="http://schemas.microsoft.com/office/drawing/2014/main" id="{650814E4-0158-40FB-B2F1-2E2559C45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78A1A-0F04-4F22-BAB1-04E6423071EF}"/>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45436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8C98-A705-4EF8-A4DB-BAD75B92F3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F4DDA2-8B35-4868-86EA-3292217B6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04777-A843-409A-852A-44F4A0F21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4926F-5B39-49AA-A7BC-44E38BD37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F90620-2B3A-4B05-9B4C-FCE184CA3E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DC5BA3-BCFE-470D-B63C-50E667251B79}"/>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8" name="Footer Placeholder 7">
            <a:extLst>
              <a:ext uri="{FF2B5EF4-FFF2-40B4-BE49-F238E27FC236}">
                <a16:creationId xmlns:a16="http://schemas.microsoft.com/office/drawing/2014/main" id="{89AC5B8E-3B46-4BC6-A3DF-F099DDCD0D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3548E9-43B3-49AA-8C53-8198C17FE94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1494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35B3-5870-4E13-A11F-D93448F2A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CB4AE-816D-43D7-A857-5D2D0D855473}"/>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4" name="Footer Placeholder 3">
            <a:extLst>
              <a:ext uri="{FF2B5EF4-FFF2-40B4-BE49-F238E27FC236}">
                <a16:creationId xmlns:a16="http://schemas.microsoft.com/office/drawing/2014/main" id="{708D7A6B-285F-4CC2-870B-DF6C51369D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CFCC08-C0A3-4833-B7E9-D221ED0B9D23}"/>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76289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88E67-CA48-4AE1-85DD-863ED5DA1297}"/>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3" name="Footer Placeholder 2">
            <a:extLst>
              <a:ext uri="{FF2B5EF4-FFF2-40B4-BE49-F238E27FC236}">
                <a16:creationId xmlns:a16="http://schemas.microsoft.com/office/drawing/2014/main" id="{DC5BD8F2-CA5B-4916-8892-CA6B48D346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508163-48D0-434E-928B-0FBAEB80FC2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91428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7802-5268-42A1-A0CC-B80B0791F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2E3E4E-EAFB-4635-AE81-ABBE1B8F58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E2C90-0A7F-4DAD-8BD7-CC72E566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31BD6-09D2-423C-835F-FF1F4BE02D22}"/>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6" name="Footer Placeholder 5">
            <a:extLst>
              <a:ext uri="{FF2B5EF4-FFF2-40B4-BE49-F238E27FC236}">
                <a16:creationId xmlns:a16="http://schemas.microsoft.com/office/drawing/2014/main" id="{95FD8840-205B-4436-9696-DF4704A1C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652F9-1AE8-44F0-9CF3-5F78883190F5}"/>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881281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91A1-95A9-47AC-86AD-D5EFE0228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D7457-D1B6-4152-BD4C-9B9405DEE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46113-B582-4605-A830-4143222C9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0171-A7AE-4809-A317-537D1D9B31B2}"/>
              </a:ext>
            </a:extLst>
          </p:cNvPr>
          <p:cNvSpPr>
            <a:spLocks noGrp="1"/>
          </p:cNvSpPr>
          <p:nvPr>
            <p:ph type="dt" sz="half" idx="10"/>
          </p:nvPr>
        </p:nvSpPr>
        <p:spPr/>
        <p:txBody>
          <a:bodyPr/>
          <a:lstStyle/>
          <a:p>
            <a:fld id="{B64D3A89-06ED-4AF6-94A1-93391A367193}" type="datetimeFigureOut">
              <a:rPr lang="en-US" smtClean="0"/>
              <a:t>8/9/2019</a:t>
            </a:fld>
            <a:endParaRPr lang="en-US"/>
          </a:p>
        </p:txBody>
      </p:sp>
      <p:sp>
        <p:nvSpPr>
          <p:cNvPr id="6" name="Footer Placeholder 5">
            <a:extLst>
              <a:ext uri="{FF2B5EF4-FFF2-40B4-BE49-F238E27FC236}">
                <a16:creationId xmlns:a16="http://schemas.microsoft.com/office/drawing/2014/main" id="{E71CF261-C00B-4458-B0FD-DD430FF3A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AFE91-17A0-4B06-9FC7-9A7F2BF2CD07}"/>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07357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14E499-BFE9-4E8E-ADC2-AFFEB64AE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46B9A5-1D30-4873-8CEF-A23C62FCE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D62D5-6203-4180-99AD-7CC808AB6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D3A89-06ED-4AF6-94A1-93391A367193}" type="datetimeFigureOut">
              <a:rPr lang="en-US" smtClean="0"/>
              <a:t>8/9/2019</a:t>
            </a:fld>
            <a:endParaRPr lang="en-US"/>
          </a:p>
        </p:txBody>
      </p:sp>
      <p:sp>
        <p:nvSpPr>
          <p:cNvPr id="5" name="Footer Placeholder 4">
            <a:extLst>
              <a:ext uri="{FF2B5EF4-FFF2-40B4-BE49-F238E27FC236}">
                <a16:creationId xmlns:a16="http://schemas.microsoft.com/office/drawing/2014/main" id="{291028F4-7F91-4FCD-AAB5-DA04DB07C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726524-2D5A-4732-B07C-DA3B786708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66DA2-8B7F-4E8B-976A-612F99838E32}" type="slidenum">
              <a:rPr lang="en-US" smtClean="0"/>
              <a:t>‹#›</a:t>
            </a:fld>
            <a:endParaRPr lang="en-US"/>
          </a:p>
        </p:txBody>
      </p:sp>
    </p:spTree>
    <p:extLst>
      <p:ext uri="{BB962C8B-B14F-4D97-AF65-F5344CB8AC3E}">
        <p14:creationId xmlns:p14="http://schemas.microsoft.com/office/powerpoint/2010/main" val="202268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8" r:id="rId17"/>
    <p:sldLayoutId id="2147483670" r:id="rId18"/>
    <p:sldLayoutId id="2147483673" r:id="rId19"/>
    <p:sldLayoutId id="2147483674" r:id="rId20"/>
    <p:sldLayoutId id="214748367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13.xml"/><Relationship Id="rId4" Type="http://schemas.openxmlformats.org/officeDocument/2006/relationships/hyperlink" Target="https://github.com/Azure-Samples/tailwind-trader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oving-your-database-to-Azure%2Fm-p%2F284149&amp;data=02%7C01%7Cv-judes%40microsoft.com%7C8a28c85444ae4915bf3f08d6ea3650dc%7C72f988bf86f141af91ab2d7cd011db47%7C1%7C0%7C636953916343792575&amp;sdata=XxBgX5i1%2BQNQEh3duofecw4QxiszdCAKJTE1jRgUSi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hyperlink" Target="https://nam06.safelinks.protection.outlook.com/?url=https%3A%2F%2Fgithub.com%2Fmicrosoft%2FIgniteTheTour%2Ftree%2Fmaster%2FMIG%2520-%2520Migrating%2520Applications%2520to%2520the%2520Cloud%2FMIG20&amp;data=02%7C01%7Cv-judes%40microsoft.com%7C8a28c85444ae4915bf3f08d6ea3650dc%7C72f988bf86f141af91ab2d7cd011db47%7C1%7C0%7C636953916343802566&amp;sdata=Q%2FUWQWXtp64ZSZiKbGnJIsWJVPEaIZ%2BkeNdTkVQQRqc%3D&amp;reserve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7.xml"/><Relationship Id="rId7" Type="http://schemas.openxmlformats.org/officeDocument/2006/relationships/image" Target="../media/image74.emf"/><Relationship Id="rId12" Type="http://schemas.openxmlformats.org/officeDocument/2006/relationships/image" Target="../media/image55.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6.emf"/><Relationship Id="rId5" Type="http://schemas.openxmlformats.org/officeDocument/2006/relationships/image" Target="../media/image7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75.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9.png"/><Relationship Id="rId4"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hyperlink" Target="https://na01.safelinks.protection.outlook.com/?url=https://www.pluralsight.com/courses/microsoft-azure-migration-assessing-planning?twoid%3DinsertMicrosoftTrackingIDHere%26aid%3D7010a000001xDURAA2&amp;data=02|01||f96daaa0550a4b9586ec08d61db9ec61|72f988bf86f141af91ab2d7cd011db47|1|0|636729081695864845&amp;sdata=J7QcVZfu6BNBXCBk2qsQUfyD7JnP0vn1KWoqx52ULmM%3D&amp;reserved=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azure.microsoft.com/en-us/programs/azure-fasttrack/"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6" Type="http://schemas.openxmlformats.org/officeDocument/2006/relationships/image" Target="../media/image93.png"/><Relationship Id="rId21" Type="http://schemas.openxmlformats.org/officeDocument/2006/relationships/hyperlink" Target="http://www.ensono.com/" TargetMode="External"/><Relationship Id="rId42" Type="http://schemas.openxmlformats.org/officeDocument/2006/relationships/image" Target="../media/image101.jpeg"/><Relationship Id="rId47" Type="http://schemas.openxmlformats.org/officeDocument/2006/relationships/hyperlink" Target="http://www.newsignature.com/" TargetMode="External"/><Relationship Id="rId63" Type="http://schemas.openxmlformats.org/officeDocument/2006/relationships/hyperlink" Target="http://www.telstra.com/" TargetMode="External"/><Relationship Id="rId68" Type="http://schemas.openxmlformats.org/officeDocument/2006/relationships/hyperlink" Target="http://www.wipro.com/" TargetMode="External"/><Relationship Id="rId7" Type="http://schemas.openxmlformats.org/officeDocument/2006/relationships/hyperlink" Target="http://www.capgemini.com/" TargetMode="External"/><Relationship Id="rId71" Type="http://schemas.openxmlformats.org/officeDocument/2006/relationships/image" Target="../media/image115.png"/><Relationship Id="rId2" Type="http://schemas.openxmlformats.org/officeDocument/2006/relationships/notesSlide" Target="../notesSlides/notesSlide27.xml"/><Relationship Id="rId16" Type="http://schemas.openxmlformats.org/officeDocument/2006/relationships/image" Target="../media/image88.jpeg"/><Relationship Id="rId29" Type="http://schemas.openxmlformats.org/officeDocument/2006/relationships/hyperlink" Target="http://www.hanu.com/" TargetMode="External"/><Relationship Id="rId11" Type="http://schemas.openxmlformats.org/officeDocument/2006/relationships/hyperlink" Target="http://www.cloudreach.com/" TargetMode="External"/><Relationship Id="rId24" Type="http://schemas.openxmlformats.org/officeDocument/2006/relationships/image" Target="../media/image92.png"/><Relationship Id="rId32" Type="http://schemas.openxmlformats.org/officeDocument/2006/relationships/image" Target="../media/image96.jpeg"/><Relationship Id="rId37" Type="http://schemas.openxmlformats.org/officeDocument/2006/relationships/hyperlink" Target="http://www.logicworks.com/" TargetMode="External"/><Relationship Id="rId40" Type="http://schemas.openxmlformats.org/officeDocument/2006/relationships/image" Target="../media/image100.png"/><Relationship Id="rId45" Type="http://schemas.openxmlformats.org/officeDocument/2006/relationships/hyperlink" Target="http://www.hcl.tech.com/" TargetMode="External"/><Relationship Id="rId53" Type="http://schemas.openxmlformats.org/officeDocument/2006/relationships/hyperlink" Target="http://www.protera.com/" TargetMode="External"/><Relationship Id="rId58" Type="http://schemas.openxmlformats.org/officeDocument/2006/relationships/image" Target="../media/image109.png"/><Relationship Id="rId66" Type="http://schemas.openxmlformats.org/officeDocument/2006/relationships/hyperlink" Target="http://www.tcs.com/" TargetMode="External"/><Relationship Id="rId5" Type="http://schemas.openxmlformats.org/officeDocument/2006/relationships/hyperlink" Target="http://www.capside.com/" TargetMode="External"/><Relationship Id="rId61" Type="http://schemas.openxmlformats.org/officeDocument/2006/relationships/hyperlink" Target="https://sentia.dk/" TargetMode="External"/><Relationship Id="rId19" Type="http://schemas.openxmlformats.org/officeDocument/2006/relationships/hyperlink" Target="http://www.datacomgroup.net/" TargetMode="External"/><Relationship Id="rId14" Type="http://schemas.openxmlformats.org/officeDocument/2006/relationships/image" Target="../media/image87.png"/><Relationship Id="rId22" Type="http://schemas.openxmlformats.org/officeDocument/2006/relationships/image" Target="../media/image91.png"/><Relationship Id="rId27" Type="http://schemas.openxmlformats.org/officeDocument/2006/relationships/hyperlink" Target="http://www.dedalus.com.br/" TargetMode="External"/><Relationship Id="rId30" Type="http://schemas.openxmlformats.org/officeDocument/2006/relationships/image" Target="../media/image95.png"/><Relationship Id="rId35" Type="http://schemas.openxmlformats.org/officeDocument/2006/relationships/hyperlink" Target="http://www.linkbynet.com/" TargetMode="External"/><Relationship Id="rId43" Type="http://schemas.openxmlformats.org/officeDocument/2006/relationships/hyperlink" Target="http://www.infosys.com/" TargetMode="External"/><Relationship Id="rId48" Type="http://schemas.openxmlformats.org/officeDocument/2006/relationships/image" Target="../media/image104.png"/><Relationship Id="rId56" Type="http://schemas.openxmlformats.org/officeDocument/2006/relationships/image" Target="../media/image108.jpg"/><Relationship Id="rId64" Type="http://schemas.openxmlformats.org/officeDocument/2006/relationships/image" Target="../media/image112.png"/><Relationship Id="rId69" Type="http://schemas.openxmlformats.org/officeDocument/2006/relationships/image" Target="../media/image114.jpeg"/><Relationship Id="rId8" Type="http://schemas.openxmlformats.org/officeDocument/2006/relationships/image" Target="../media/image84.jpg"/><Relationship Id="rId51" Type="http://schemas.openxmlformats.org/officeDocument/2006/relationships/hyperlink" Target="http://www.progressive.in/" TargetMode="External"/><Relationship Id="rId72" Type="http://schemas.openxmlformats.org/officeDocument/2006/relationships/image" Target="../media/image116.png"/><Relationship Id="rId3" Type="http://schemas.openxmlformats.org/officeDocument/2006/relationships/hyperlink" Target="http://www.avanade.com/" TargetMode="External"/><Relationship Id="rId12" Type="http://schemas.openxmlformats.org/officeDocument/2006/relationships/image" Target="../media/image86.png"/><Relationship Id="rId17" Type="http://schemas.openxmlformats.org/officeDocument/2006/relationships/hyperlink" Target="http://www.bespinglobal.com/" TargetMode="External"/><Relationship Id="rId25" Type="http://schemas.openxmlformats.org/officeDocument/2006/relationships/hyperlink" Target="http://www.coretek.com/" TargetMode="External"/><Relationship Id="rId33" Type="http://schemas.openxmlformats.org/officeDocument/2006/relationships/hyperlink" Target="http://www.intercept.nl/" TargetMode="External"/><Relationship Id="rId38" Type="http://schemas.openxmlformats.org/officeDocument/2006/relationships/image" Target="../media/image99.png"/><Relationship Id="rId46" Type="http://schemas.openxmlformats.org/officeDocument/2006/relationships/image" Target="../media/image103.png"/><Relationship Id="rId59" Type="http://schemas.openxmlformats.org/officeDocument/2006/relationships/hyperlink" Target="http://www.sogeti.com/" TargetMode="External"/><Relationship Id="rId67" Type="http://schemas.openxmlformats.org/officeDocument/2006/relationships/image" Target="../media/image113.jpeg"/><Relationship Id="rId20" Type="http://schemas.openxmlformats.org/officeDocument/2006/relationships/image" Target="../media/image90.png"/><Relationship Id="rId41" Type="http://schemas.openxmlformats.org/officeDocument/2006/relationships/hyperlink" Target="http://www.mirabeau.nl/" TargetMode="External"/><Relationship Id="rId54" Type="http://schemas.openxmlformats.org/officeDocument/2006/relationships/image" Target="../media/image107.jpeg"/><Relationship Id="rId62" Type="http://schemas.openxmlformats.org/officeDocument/2006/relationships/image" Target="../media/image111.png"/><Relationship Id="rId70" Type="http://schemas.openxmlformats.org/officeDocument/2006/relationships/hyperlink" Target="aka.ms/azureexpertmsp" TargetMode="External"/><Relationship Id="rId1" Type="http://schemas.openxmlformats.org/officeDocument/2006/relationships/slideLayout" Target="../slideLayouts/slideLayout6.xml"/><Relationship Id="rId6" Type="http://schemas.openxmlformats.org/officeDocument/2006/relationships/image" Target="../media/image83.png"/><Relationship Id="rId15" Type="http://schemas.openxmlformats.org/officeDocument/2006/relationships/hyperlink" Target="http://www.cognizant.com/" TargetMode="External"/><Relationship Id="rId23" Type="http://schemas.openxmlformats.org/officeDocument/2006/relationships/hyperlink" Target="http://www.comparex.com/" TargetMode="External"/><Relationship Id="rId28" Type="http://schemas.openxmlformats.org/officeDocument/2006/relationships/image" Target="../media/image94.jpeg"/><Relationship Id="rId36" Type="http://schemas.openxmlformats.org/officeDocument/2006/relationships/image" Target="../media/image98.png"/><Relationship Id="rId49" Type="http://schemas.openxmlformats.org/officeDocument/2006/relationships/hyperlink" Target="http://www.nordcloud.com/" TargetMode="External"/><Relationship Id="rId57" Type="http://schemas.openxmlformats.org/officeDocument/2006/relationships/hyperlink" Target="http://www.smartronix.com/" TargetMode="External"/><Relationship Id="rId10" Type="http://schemas.openxmlformats.org/officeDocument/2006/relationships/image" Target="../media/image85.png"/><Relationship Id="rId31" Type="http://schemas.openxmlformats.org/officeDocument/2006/relationships/hyperlink" Target="http://www.crayon.com/" TargetMode="External"/><Relationship Id="rId44" Type="http://schemas.openxmlformats.org/officeDocument/2006/relationships/image" Target="../media/image102.png"/><Relationship Id="rId52" Type="http://schemas.openxmlformats.org/officeDocument/2006/relationships/image" Target="../media/image106.png"/><Relationship Id="rId60" Type="http://schemas.openxmlformats.org/officeDocument/2006/relationships/image" Target="../media/image110.png"/><Relationship Id="rId65" Type="http://schemas.openxmlformats.org/officeDocument/2006/relationships/image" Target="cid:image034.png@01D4179C.E255AE30" TargetMode="External"/><Relationship Id="rId4" Type="http://schemas.openxmlformats.org/officeDocument/2006/relationships/image" Target="../media/image82.png"/><Relationship Id="rId9" Type="http://schemas.openxmlformats.org/officeDocument/2006/relationships/hyperlink" Target="http://www.clouddirect.net/" TargetMode="External"/><Relationship Id="rId13" Type="http://schemas.openxmlformats.org/officeDocument/2006/relationships/hyperlink" Target="http://www.claranet.com/" TargetMode="External"/><Relationship Id="rId18" Type="http://schemas.openxmlformats.org/officeDocument/2006/relationships/image" Target="../media/image89.png"/><Relationship Id="rId39" Type="http://schemas.openxmlformats.org/officeDocument/2006/relationships/hyperlink" Target="http://www.melbourneit.com/" TargetMode="External"/><Relationship Id="rId34" Type="http://schemas.openxmlformats.org/officeDocument/2006/relationships/image" Target="../media/image97.jpeg"/><Relationship Id="rId50" Type="http://schemas.openxmlformats.org/officeDocument/2006/relationships/image" Target="../media/image105.png"/><Relationship Id="rId55" Type="http://schemas.openxmlformats.org/officeDocument/2006/relationships/hyperlink" Target="http://www.rackspace.com/"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r>
              <a:rPr lang="en-US" sz="4902" spc="-49" dirty="0">
                <a:solidFill>
                  <a:srgbClr val="50E6FF"/>
                </a:solidFill>
                <a:latin typeface="Segoe UI Semibold"/>
              </a:rPr>
              <a:t>Migrating Applications to the Cloud</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84200" y="457200"/>
            <a:ext cx="11018520" cy="1107996"/>
          </a:xfrm>
        </p:spPr>
        <p:txBody>
          <a:bodyPr>
            <a:normAutofit fontScale="90000"/>
          </a:bodyPr>
          <a:lstStyle/>
          <a:p>
            <a:pPr algn="l"/>
            <a:r>
              <a:rPr lang="en-US" dirty="0"/>
              <a:t>Migrate databases using </a:t>
            </a:r>
            <a:br>
              <a:rPr lang="en-US" dirty="0"/>
            </a:br>
            <a:r>
              <a:rPr lang="en-US" dirty="0"/>
              <a:t>Azure Database Migration Service</a:t>
            </a:r>
          </a:p>
        </p:txBody>
      </p:sp>
      <p:sp>
        <p:nvSpPr>
          <p:cNvPr id="19" name="Text Placeholder 2">
            <a:extLst>
              <a:ext uri="{FF2B5EF4-FFF2-40B4-BE49-F238E27FC236}">
                <a16:creationId xmlns:a16="http://schemas.microsoft.com/office/drawing/2014/main" id="{87B05BCC-5007-4F7C-9A97-DE2AD0EC62B1}"/>
              </a:ext>
            </a:extLst>
          </p:cNvPr>
          <p:cNvSpPr txBox="1">
            <a:spLocks/>
          </p:cNvSpPr>
          <p:nvPr/>
        </p:nvSpPr>
        <p:spPr>
          <a:xfrm>
            <a:off x="8639321" y="2198872"/>
            <a:ext cx="3593801" cy="3435584"/>
          </a:xfrm>
          <a:prstGeom prst="rect">
            <a:avLst/>
          </a:prstGeom>
        </p:spPr>
        <p:txBody>
          <a:bodyPr lIns="0"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367" rtl="0" eaLnBrk="1" fontAlgn="auto" latinLnBrk="0" hangingPunct="1">
              <a:lnSpc>
                <a:spcPct val="90000"/>
              </a:lnSpc>
              <a:spcBef>
                <a:spcPct val="20000"/>
              </a:spcBef>
              <a:spcAft>
                <a:spcPts val="600"/>
              </a:spcAft>
              <a:buClrTx/>
              <a:buSzPct val="90000"/>
              <a:buFont typeface="Wingdings" panose="05000000000000000000" pitchFamily="2" charset="2"/>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3B01E809-D3C3-45CC-8F50-77EB80D3A87E}"/>
              </a:ext>
            </a:extLst>
          </p:cNvPr>
          <p:cNvSpPr/>
          <p:nvPr/>
        </p:nvSpPr>
        <p:spPr>
          <a:xfrm>
            <a:off x="293687" y="6091179"/>
            <a:ext cx="11604625"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Seamless, end to end solution</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Near-zero downtime</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Migrate at-scale from multiple sources</a:t>
            </a:r>
          </a:p>
        </p:txBody>
      </p:sp>
      <p:sp>
        <p:nvSpPr>
          <p:cNvPr id="123" name="TextBox 122">
            <a:extLst>
              <a:ext uri="{FF2B5EF4-FFF2-40B4-BE49-F238E27FC236}">
                <a16:creationId xmlns:a16="http://schemas.microsoft.com/office/drawing/2014/main" id="{1D5D42B5-BBA3-4097-A596-6C236193FDF1}"/>
              </a:ext>
            </a:extLst>
          </p:cNvPr>
          <p:cNvSpPr txBox="1"/>
          <p:nvPr/>
        </p:nvSpPr>
        <p:spPr>
          <a:xfrm>
            <a:off x="1292856" y="2710524"/>
            <a:ext cx="1342888" cy="253383"/>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D83B01"/>
                </a:solidFill>
                <a:effectLst/>
                <a:uLnTx/>
                <a:uFillTx/>
                <a:latin typeface="Segoe UI"/>
                <a:ea typeface="+mn-ea"/>
                <a:cs typeface="+mn-cs"/>
              </a:rPr>
              <a:t>On-premises</a:t>
            </a:r>
          </a:p>
        </p:txBody>
      </p:sp>
      <p:sp>
        <p:nvSpPr>
          <p:cNvPr id="125" name="TextBox 124">
            <a:extLst>
              <a:ext uri="{FF2B5EF4-FFF2-40B4-BE49-F238E27FC236}">
                <a16:creationId xmlns:a16="http://schemas.microsoft.com/office/drawing/2014/main" id="{B84BE7EB-D939-4CBB-9941-71B99D656867}"/>
              </a:ext>
            </a:extLst>
          </p:cNvPr>
          <p:cNvSpPr txBox="1"/>
          <p:nvPr/>
        </p:nvSpPr>
        <p:spPr>
          <a:xfrm>
            <a:off x="862305" y="3610700"/>
            <a:ext cx="1759008" cy="248894"/>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1A1A1A"/>
                </a:solidFill>
                <a:effectLst/>
                <a:uLnTx/>
                <a:uFillTx/>
                <a:latin typeface="Segoe UI"/>
                <a:ea typeface="+mn-ea"/>
                <a:cs typeface="+mn-cs"/>
              </a:rPr>
              <a:t>SQL Server  2005 - 2017</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405622" y="4849685"/>
            <a:ext cx="1278119" cy="472160"/>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SSMA &amp; DMA</a:t>
            </a:r>
          </a:p>
        </p:txBody>
      </p:sp>
      <p:sp>
        <p:nvSpPr>
          <p:cNvPr id="128" name="Freeform 146">
            <a:extLst>
              <a:ext uri="{FF2B5EF4-FFF2-40B4-BE49-F238E27FC236}">
                <a16:creationId xmlns:a16="http://schemas.microsoft.com/office/drawing/2014/main" id="{D408743C-7AAD-4A51-9EB2-D4E622F86A8F}"/>
              </a:ext>
            </a:extLst>
          </p:cNvPr>
          <p:cNvSpPr>
            <a:spLocks noChangeAspect="1"/>
          </p:cNvSpPr>
          <p:nvPr/>
        </p:nvSpPr>
        <p:spPr bwMode="auto">
          <a:xfrm>
            <a:off x="9657205" y="1937298"/>
            <a:ext cx="1238432" cy="78431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3810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Connector: Elbow 154">
            <a:extLst>
              <a:ext uri="{FF2B5EF4-FFF2-40B4-BE49-F238E27FC236}">
                <a16:creationId xmlns:a16="http://schemas.microsoft.com/office/drawing/2014/main" id="{F09BD4DC-606E-4C7E-8675-AEB8C9755229}"/>
              </a:ext>
            </a:extLst>
          </p:cNvPr>
          <p:cNvCxnSpPr>
            <a:cxnSpLocks/>
            <a:endCxn id="181" idx="2"/>
          </p:cNvCxnSpPr>
          <p:nvPr/>
        </p:nvCxnSpPr>
        <p:spPr>
          <a:xfrm rot="10800000" flipH="1" flipV="1">
            <a:off x="10138971" y="3163552"/>
            <a:ext cx="157403" cy="2142688"/>
          </a:xfrm>
          <a:prstGeom prst="bentConnector3">
            <a:avLst>
              <a:gd name="adj1" fmla="val -145232"/>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B3EE44F-4C5B-4FC5-A410-6B557634796B}"/>
              </a:ext>
            </a:extLst>
          </p:cNvPr>
          <p:cNvSpPr txBox="1"/>
          <p:nvPr/>
        </p:nvSpPr>
        <p:spPr>
          <a:xfrm>
            <a:off x="6482204" y="4880864"/>
            <a:ext cx="1402374" cy="3952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78" name="Group 177">
            <a:extLst>
              <a:ext uri="{FF2B5EF4-FFF2-40B4-BE49-F238E27FC236}">
                <a16:creationId xmlns:a16="http://schemas.microsoft.com/office/drawing/2014/main" id="{39ED2146-BB6C-4BA7-875C-DC9F730FC9FF}"/>
              </a:ext>
            </a:extLst>
          </p:cNvPr>
          <p:cNvGrpSpPr/>
          <p:nvPr/>
        </p:nvGrpSpPr>
        <p:grpSpPr>
          <a:xfrm>
            <a:off x="10213190" y="5091310"/>
            <a:ext cx="455009" cy="392184"/>
            <a:chOff x="8376458" y="5925518"/>
            <a:chExt cx="1045926" cy="901512"/>
          </a:xfrm>
        </p:grpSpPr>
        <p:sp>
          <p:nvSpPr>
            <p:cNvPr id="179" name="Star: 4 Points 8">
              <a:extLst>
                <a:ext uri="{FF2B5EF4-FFF2-40B4-BE49-F238E27FC236}">
                  <a16:creationId xmlns:a16="http://schemas.microsoft.com/office/drawing/2014/main" id="{20CBB756-5844-4965-89D2-980B3AAF9F0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Star: 4 Points 8">
              <a:extLst>
                <a:ext uri="{FF2B5EF4-FFF2-40B4-BE49-F238E27FC236}">
                  <a16:creationId xmlns:a16="http://schemas.microsoft.com/office/drawing/2014/main" id="{28D4A4C9-1FE7-4F00-B751-5C49DA7552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099E05BE-4AF6-43D3-A9C6-8864F8DFA03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9">
              <a:extLst>
                <a:ext uri="{FF2B5EF4-FFF2-40B4-BE49-F238E27FC236}">
                  <a16:creationId xmlns:a16="http://schemas.microsoft.com/office/drawing/2014/main" id="{B0866C5E-3122-4318-95A5-B11D19D3A5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8" name="Straight Arrow Connector 207">
            <a:extLst>
              <a:ext uri="{FF2B5EF4-FFF2-40B4-BE49-F238E27FC236}">
                <a16:creationId xmlns:a16="http://schemas.microsoft.com/office/drawing/2014/main" id="{25F4EC0A-80BA-404E-AEF0-BBE4D169E2C2}"/>
              </a:ext>
            </a:extLst>
          </p:cNvPr>
          <p:cNvCxnSpPr/>
          <p:nvPr/>
        </p:nvCxnSpPr>
        <p:spPr>
          <a:xfrm flipV="1">
            <a:off x="9961860" y="4007435"/>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2FDBE4FB-05A2-42BB-AC34-1A1AFFBA8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71728" y="2158096"/>
            <a:ext cx="1172376" cy="620387"/>
          </a:xfrm>
          <a:prstGeom prst="rect">
            <a:avLst/>
          </a:prstGeom>
        </p:spPr>
      </p:pic>
      <p:pic>
        <p:nvPicPr>
          <p:cNvPr id="89" name="Picture 2" descr="Image result for mongodb logo">
            <a:extLst>
              <a:ext uri="{FF2B5EF4-FFF2-40B4-BE49-F238E27FC236}">
                <a16:creationId xmlns:a16="http://schemas.microsoft.com/office/drawing/2014/main" id="{2328E5BE-4246-4F66-B439-015CD0A8E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60" y="5388145"/>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a:blip r:embed="rId5"/>
          <a:stretch>
            <a:fillRect/>
          </a:stretch>
        </p:blipFill>
        <p:spPr>
          <a:xfrm>
            <a:off x="1383726" y="4509980"/>
            <a:ext cx="716167" cy="796259"/>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633" y="4007435"/>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8E8B8458-95F8-4DDF-8FFF-0AB35B1D59B7}"/>
              </a:ext>
            </a:extLst>
          </p:cNvPr>
          <p:cNvCxnSpPr/>
          <p:nvPr/>
        </p:nvCxnSpPr>
        <p:spPr>
          <a:xfrm flipV="1">
            <a:off x="9936468" y="4650753"/>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108031C-0606-45E2-905F-4EECA15E0C1C}"/>
              </a:ext>
            </a:extLst>
          </p:cNvPr>
          <p:cNvCxnSpPr>
            <a:cxnSpLocks/>
          </p:cNvCxnSpPr>
          <p:nvPr/>
        </p:nvCxnSpPr>
        <p:spPr>
          <a:xfrm>
            <a:off x="8520101" y="4370706"/>
            <a:ext cx="1371235"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4DB2FF0-261A-47D2-99B1-D1E26A33A5FD}"/>
              </a:ext>
            </a:extLst>
          </p:cNvPr>
          <p:cNvCxnSpPr>
            <a:cxnSpLocks/>
          </p:cNvCxnSpPr>
          <p:nvPr/>
        </p:nvCxnSpPr>
        <p:spPr>
          <a:xfrm>
            <a:off x="2528336" y="4387297"/>
            <a:ext cx="1141481"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389B2E-D660-4316-9C4B-5614704D1B02}"/>
              </a:ext>
            </a:extLst>
          </p:cNvPr>
          <p:cNvCxnSpPr/>
          <p:nvPr/>
        </p:nvCxnSpPr>
        <p:spPr>
          <a:xfrm>
            <a:off x="2520308" y="3273853"/>
            <a:ext cx="15591" cy="22965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02CD4B-8342-4950-BA57-1F29EC253921}"/>
              </a:ext>
            </a:extLst>
          </p:cNvPr>
          <p:cNvCxnSpPr>
            <a:cxnSpLocks/>
          </p:cNvCxnSpPr>
          <p:nvPr/>
        </p:nvCxnSpPr>
        <p:spPr>
          <a:xfrm flipH="1">
            <a:off x="2112772" y="327385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1B5565B-2D5D-4F62-B834-B3699246314A}"/>
              </a:ext>
            </a:extLst>
          </p:cNvPr>
          <p:cNvCxnSpPr>
            <a:cxnSpLocks/>
          </p:cNvCxnSpPr>
          <p:nvPr/>
        </p:nvCxnSpPr>
        <p:spPr>
          <a:xfrm flipH="1">
            <a:off x="2113468" y="421864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612C894-CC43-459D-9EC6-76AED2F2A32C}"/>
              </a:ext>
            </a:extLst>
          </p:cNvPr>
          <p:cNvCxnSpPr>
            <a:cxnSpLocks/>
          </p:cNvCxnSpPr>
          <p:nvPr/>
        </p:nvCxnSpPr>
        <p:spPr>
          <a:xfrm flipH="1">
            <a:off x="2119867" y="4833044"/>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4E24BB9-30D5-4899-B534-CF9A1DB91604}"/>
              </a:ext>
            </a:extLst>
          </p:cNvPr>
          <p:cNvCxnSpPr>
            <a:cxnSpLocks/>
          </p:cNvCxnSpPr>
          <p:nvPr/>
        </p:nvCxnSpPr>
        <p:spPr>
          <a:xfrm flipH="1">
            <a:off x="2119867" y="5566507"/>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ECA32253-B0C4-42B9-969E-6AC7E5A0CAEC}"/>
              </a:ext>
            </a:extLst>
          </p:cNvPr>
          <p:cNvPicPr>
            <a:picLocks noChangeAspect="1"/>
          </p:cNvPicPr>
          <p:nvPr/>
        </p:nvPicPr>
        <p:blipFill>
          <a:blip r:embed="rId7"/>
          <a:stretch>
            <a:fillRect/>
          </a:stretch>
        </p:blipFill>
        <p:spPr>
          <a:xfrm>
            <a:off x="1289164" y="1788061"/>
            <a:ext cx="934080" cy="934080"/>
          </a:xfrm>
          <a:prstGeom prst="rect">
            <a:avLst/>
          </a:prstGeom>
        </p:spPr>
      </p:pic>
      <p:grpSp>
        <p:nvGrpSpPr>
          <p:cNvPr id="12" name="Group 11">
            <a:extLst>
              <a:ext uri="{FF2B5EF4-FFF2-40B4-BE49-F238E27FC236}">
                <a16:creationId xmlns:a16="http://schemas.microsoft.com/office/drawing/2014/main" id="{7EC6349E-3FB2-4703-852D-EB21DBE257F2}"/>
              </a:ext>
            </a:extLst>
          </p:cNvPr>
          <p:cNvGrpSpPr/>
          <p:nvPr/>
        </p:nvGrpSpPr>
        <p:grpSpPr>
          <a:xfrm>
            <a:off x="4491139" y="3964023"/>
            <a:ext cx="966922" cy="624661"/>
            <a:chOff x="4668125" y="3289241"/>
            <a:chExt cx="872250" cy="563499"/>
          </a:xfrm>
        </p:grpSpPr>
        <p:pic>
          <p:nvPicPr>
            <p:cNvPr id="136" name="Picture 135">
              <a:extLst>
                <a:ext uri="{FF2B5EF4-FFF2-40B4-BE49-F238E27FC236}">
                  <a16:creationId xmlns:a16="http://schemas.microsoft.com/office/drawing/2014/main" id="{6CDC6FA2-9135-4C20-B9AD-9A84C8505C1F}"/>
                </a:ext>
              </a:extLst>
            </p:cNvPr>
            <p:cNvPicPr>
              <a:picLocks noChangeAspect="1"/>
            </p:cNvPicPr>
            <p:nvPr/>
          </p:nvPicPr>
          <p:blipFill>
            <a:blip r:embed="rId8"/>
            <a:stretch>
              <a:fillRect/>
            </a:stretch>
          </p:blipFill>
          <p:spPr>
            <a:xfrm>
              <a:off x="4668125" y="3289241"/>
              <a:ext cx="563499" cy="563499"/>
            </a:xfrm>
            <a:prstGeom prst="rect">
              <a:avLst/>
            </a:prstGeom>
          </p:spPr>
        </p:pic>
        <p:sp>
          <p:nvSpPr>
            <p:cNvPr id="10" name="Freeform 5">
              <a:extLst>
                <a:ext uri="{FF2B5EF4-FFF2-40B4-BE49-F238E27FC236}">
                  <a16:creationId xmlns:a16="http://schemas.microsoft.com/office/drawing/2014/main" id="{FAC91651-95D6-4882-A0C0-7705B6D5C26C}"/>
                </a:ext>
              </a:extLst>
            </p:cNvPr>
            <p:cNvSpPr>
              <a:spLocks/>
            </p:cNvSpPr>
            <p:nvPr/>
          </p:nvSpPr>
          <p:spPr bwMode="auto">
            <a:xfrm rot="18957309">
              <a:off x="5172075" y="3341688"/>
              <a:ext cx="368300" cy="368300"/>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BD2F81C-0A2C-4F40-9A4F-AAA1F60276F4}"/>
              </a:ext>
            </a:extLst>
          </p:cNvPr>
          <p:cNvGrpSpPr/>
          <p:nvPr/>
        </p:nvGrpSpPr>
        <p:grpSpPr>
          <a:xfrm>
            <a:off x="10203440" y="2960719"/>
            <a:ext cx="608124" cy="538225"/>
            <a:chOff x="-3061803" y="4339487"/>
            <a:chExt cx="2824708" cy="2500031"/>
          </a:xfrm>
        </p:grpSpPr>
        <p:sp>
          <p:nvSpPr>
            <p:cNvPr id="138" name="Freeform: Shape 137">
              <a:extLst>
                <a:ext uri="{FF2B5EF4-FFF2-40B4-BE49-F238E27FC236}">
                  <a16:creationId xmlns:a16="http://schemas.microsoft.com/office/drawing/2014/main" id="{D7776759-3D9E-4246-96F1-B1E48A850525}"/>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95F5970-B4FB-4615-88A3-001C1979D030}"/>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2BF922F6-F986-4EED-B2A5-9539179022A4}"/>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141" name="Freeform 146">
              <a:extLst>
                <a:ext uri="{FF2B5EF4-FFF2-40B4-BE49-F238E27FC236}">
                  <a16:creationId xmlns:a16="http://schemas.microsoft.com/office/drawing/2014/main" id="{0C87D340-9311-4606-B655-6AF138D70566}"/>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02E2D862-3652-4A6F-8CCA-4A7CDD7E79D6}"/>
              </a:ext>
            </a:extLst>
          </p:cNvPr>
          <p:cNvGrpSpPr/>
          <p:nvPr/>
        </p:nvGrpSpPr>
        <p:grpSpPr>
          <a:xfrm>
            <a:off x="10205258" y="4423704"/>
            <a:ext cx="330137" cy="439094"/>
            <a:chOff x="-816610" y="3511836"/>
            <a:chExt cx="1588065" cy="2112184"/>
          </a:xfrm>
        </p:grpSpPr>
        <p:grpSp>
          <p:nvGrpSpPr>
            <p:cNvPr id="142" name="Group 141">
              <a:extLst>
                <a:ext uri="{FF2B5EF4-FFF2-40B4-BE49-F238E27FC236}">
                  <a16:creationId xmlns:a16="http://schemas.microsoft.com/office/drawing/2014/main" id="{DB63F77A-4127-4336-B046-213589794427}"/>
                </a:ext>
              </a:extLst>
            </p:cNvPr>
            <p:cNvGrpSpPr/>
            <p:nvPr/>
          </p:nvGrpSpPr>
          <p:grpSpPr>
            <a:xfrm>
              <a:off x="-816610" y="3511836"/>
              <a:ext cx="1588065" cy="2112184"/>
              <a:chOff x="-3221510" y="1066363"/>
              <a:chExt cx="1588065" cy="2112184"/>
            </a:xfrm>
          </p:grpSpPr>
          <p:sp>
            <p:nvSpPr>
              <p:cNvPr id="143" name="Freeform: Shape 142">
                <a:extLst>
                  <a:ext uri="{FF2B5EF4-FFF2-40B4-BE49-F238E27FC236}">
                    <a16:creationId xmlns:a16="http://schemas.microsoft.com/office/drawing/2014/main" id="{C81A0517-A460-42BF-8CA7-2601A044520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82E4DE38-F630-4856-B9B4-01B9728817E2}"/>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52" name="Group 151">
              <a:extLst>
                <a:ext uri="{FF2B5EF4-FFF2-40B4-BE49-F238E27FC236}">
                  <a16:creationId xmlns:a16="http://schemas.microsoft.com/office/drawing/2014/main" id="{749AA8AE-6EBF-4F95-9A38-3FC659419E0C}"/>
                </a:ext>
              </a:extLst>
            </p:cNvPr>
            <p:cNvGrpSpPr/>
            <p:nvPr/>
          </p:nvGrpSpPr>
          <p:grpSpPr>
            <a:xfrm>
              <a:off x="-645170" y="4304628"/>
              <a:ext cx="1203618" cy="1246916"/>
              <a:chOff x="10970759" y="2371811"/>
              <a:chExt cx="661987" cy="685800"/>
            </a:xfrm>
            <a:solidFill>
              <a:schemeClr val="bg1">
                <a:lumMod val="85000"/>
              </a:schemeClr>
            </a:solidFill>
          </p:grpSpPr>
          <p:sp>
            <p:nvSpPr>
              <p:cNvPr id="153" name="Freeform 235">
                <a:extLst>
                  <a:ext uri="{FF2B5EF4-FFF2-40B4-BE49-F238E27FC236}">
                    <a16:creationId xmlns:a16="http://schemas.microsoft.com/office/drawing/2014/main" id="{2212DC5F-4B1F-4573-A8F2-755847574FD3}"/>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36">
                <a:extLst>
                  <a:ext uri="{FF2B5EF4-FFF2-40B4-BE49-F238E27FC236}">
                    <a16:creationId xmlns:a16="http://schemas.microsoft.com/office/drawing/2014/main" id="{15D93759-35F6-42DC-ADBF-D3444942B89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BE43C01A-AD60-461D-95EE-FBD4724604CD}"/>
              </a:ext>
            </a:extLst>
          </p:cNvPr>
          <p:cNvGrpSpPr/>
          <p:nvPr/>
        </p:nvGrpSpPr>
        <p:grpSpPr>
          <a:xfrm>
            <a:off x="10200936" y="3745527"/>
            <a:ext cx="342422" cy="455434"/>
            <a:chOff x="9026015" y="1725279"/>
            <a:chExt cx="300417" cy="399566"/>
          </a:xfrm>
        </p:grpSpPr>
        <p:grpSp>
          <p:nvGrpSpPr>
            <p:cNvPr id="156" name="Group 155">
              <a:extLst>
                <a:ext uri="{FF2B5EF4-FFF2-40B4-BE49-F238E27FC236}">
                  <a16:creationId xmlns:a16="http://schemas.microsoft.com/office/drawing/2014/main" id="{283CC7BF-9BE1-4E09-9160-F58FF289229A}"/>
                </a:ext>
              </a:extLst>
            </p:cNvPr>
            <p:cNvGrpSpPr/>
            <p:nvPr/>
          </p:nvGrpSpPr>
          <p:grpSpPr>
            <a:xfrm>
              <a:off x="9026015" y="1725279"/>
              <a:ext cx="300417" cy="399566"/>
              <a:chOff x="-3221510" y="1066363"/>
              <a:chExt cx="1588065" cy="2112184"/>
            </a:xfrm>
          </p:grpSpPr>
          <p:sp>
            <p:nvSpPr>
              <p:cNvPr id="158" name="Freeform: Shape 157">
                <a:extLst>
                  <a:ext uri="{FF2B5EF4-FFF2-40B4-BE49-F238E27FC236}">
                    <a16:creationId xmlns:a16="http://schemas.microsoft.com/office/drawing/2014/main" id="{A659DDDF-A9F4-479B-9FA7-F2E60A5CDCF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343CD7CF-D4C0-47D0-89C6-810740171CB5}"/>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157" name="TextBox 156">
              <a:extLst>
                <a:ext uri="{FF2B5EF4-FFF2-40B4-BE49-F238E27FC236}">
                  <a16:creationId xmlns:a16="http://schemas.microsoft.com/office/drawing/2014/main" id="{56350A6B-7942-488D-9775-CD45109CDDB6}"/>
                </a:ext>
              </a:extLst>
            </p:cNvPr>
            <p:cNvSpPr txBox="1"/>
            <p:nvPr/>
          </p:nvSpPr>
          <p:spPr>
            <a:xfrm>
              <a:off x="9089661" y="1886035"/>
              <a:ext cx="188764" cy="1521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My</a:t>
              </a:r>
            </a:p>
          </p:txBody>
        </p:sp>
      </p:grpSp>
      <p:grpSp>
        <p:nvGrpSpPr>
          <p:cNvPr id="160" name="Group 159">
            <a:extLst>
              <a:ext uri="{FF2B5EF4-FFF2-40B4-BE49-F238E27FC236}">
                <a16:creationId xmlns:a16="http://schemas.microsoft.com/office/drawing/2014/main" id="{D54C0FE4-A41E-4428-B8ED-E3EFD3416921}"/>
              </a:ext>
            </a:extLst>
          </p:cNvPr>
          <p:cNvGrpSpPr/>
          <p:nvPr/>
        </p:nvGrpSpPr>
        <p:grpSpPr>
          <a:xfrm>
            <a:off x="1549306" y="3012287"/>
            <a:ext cx="413796" cy="552695"/>
            <a:chOff x="-1705532" y="-327265"/>
            <a:chExt cx="1580271" cy="2110722"/>
          </a:xfrm>
        </p:grpSpPr>
        <p:sp>
          <p:nvSpPr>
            <p:cNvPr id="161" name="Freeform: Shape 160">
              <a:extLst>
                <a:ext uri="{FF2B5EF4-FFF2-40B4-BE49-F238E27FC236}">
                  <a16:creationId xmlns:a16="http://schemas.microsoft.com/office/drawing/2014/main" id="{15E87AF4-580F-4E0C-BA64-B896DEDDA485}"/>
                </a:ext>
              </a:extLst>
            </p:cNvPr>
            <p:cNvSpPr/>
            <p:nvPr/>
          </p:nvSpPr>
          <p:spPr>
            <a:xfrm>
              <a:off x="-1705532" y="-429"/>
              <a:ext cx="1580271" cy="1783886"/>
            </a:xfrm>
            <a:custGeom>
              <a:avLst/>
              <a:gdLst>
                <a:gd name="connsiteX0" fmla="*/ 799210 w 1580271"/>
                <a:gd name="connsiteY0" fmla="*/ 832759 h 1783886"/>
                <a:gd name="connsiteX1" fmla="*/ 857253 w 1580271"/>
                <a:gd name="connsiteY1" fmla="*/ 860441 h 1783886"/>
                <a:gd name="connsiteX2" fmla="*/ 878461 w 1580271"/>
                <a:gd name="connsiteY2" fmla="*/ 937907 h 1783886"/>
                <a:gd name="connsiteX3" fmla="*/ 856583 w 1580271"/>
                <a:gd name="connsiteY3" fmla="*/ 1012693 h 1783886"/>
                <a:gd name="connsiteX4" fmla="*/ 797424 w 1580271"/>
                <a:gd name="connsiteY4" fmla="*/ 1039482 h 1783886"/>
                <a:gd name="connsiteX5" fmla="*/ 738934 w 1580271"/>
                <a:gd name="connsiteY5" fmla="*/ 1011800 h 1783886"/>
                <a:gd name="connsiteX6" fmla="*/ 716610 w 1580271"/>
                <a:gd name="connsiteY6" fmla="*/ 936567 h 1783886"/>
                <a:gd name="connsiteX7" fmla="*/ 738934 w 1580271"/>
                <a:gd name="connsiteY7" fmla="*/ 861334 h 1783886"/>
                <a:gd name="connsiteX8" fmla="*/ 799210 w 1580271"/>
                <a:gd name="connsiteY8" fmla="*/ 832759 h 1783886"/>
                <a:gd name="connsiteX9" fmla="*/ 1022750 w 1580271"/>
                <a:gd name="connsiteY9" fmla="*/ 776055 h 1783886"/>
                <a:gd name="connsiteX10" fmla="*/ 1022750 w 1580271"/>
                <a:gd name="connsiteY10" fmla="*/ 1096184 h 1783886"/>
                <a:gd name="connsiteX11" fmla="*/ 1213398 w 1580271"/>
                <a:gd name="connsiteY11" fmla="*/ 1096184 h 1783886"/>
                <a:gd name="connsiteX12" fmla="*/ 1213398 w 1580271"/>
                <a:gd name="connsiteY12" fmla="*/ 1037695 h 1783886"/>
                <a:gd name="connsiteX13" fmla="*/ 1094857 w 1580271"/>
                <a:gd name="connsiteY13" fmla="*/ 1037695 h 1783886"/>
                <a:gd name="connsiteX14" fmla="*/ 1094857 w 1580271"/>
                <a:gd name="connsiteY14" fmla="*/ 776055 h 1783886"/>
                <a:gd name="connsiteX15" fmla="*/ 801219 w 1580271"/>
                <a:gd name="connsiteY15" fmla="*/ 770697 h 1783886"/>
                <a:gd name="connsiteX16" fmla="*/ 684687 w 1580271"/>
                <a:gd name="connsiteY16" fmla="*/ 817578 h 1783886"/>
                <a:gd name="connsiteX17" fmla="*/ 640708 w 1580271"/>
                <a:gd name="connsiteY17" fmla="*/ 940361 h 1783886"/>
                <a:gd name="connsiteX18" fmla="*/ 684017 w 1580271"/>
                <a:gd name="connsiteY18" fmla="*/ 1057117 h 1783886"/>
                <a:gd name="connsiteX19" fmla="*/ 796084 w 1580271"/>
                <a:gd name="connsiteY19" fmla="*/ 1101765 h 1783886"/>
                <a:gd name="connsiteX20" fmla="*/ 842295 w 1580271"/>
                <a:gd name="connsiteY20" fmla="*/ 1096184 h 1783886"/>
                <a:gd name="connsiteX21" fmla="*/ 884711 w 1580271"/>
                <a:gd name="connsiteY21" fmla="*/ 1139270 h 1783886"/>
                <a:gd name="connsiteX22" fmla="*/ 985617 w 1580271"/>
                <a:gd name="connsiteY22" fmla="*/ 1139270 h 1783886"/>
                <a:gd name="connsiteX23" fmla="*/ 904580 w 1580271"/>
                <a:gd name="connsiteY23" fmla="*/ 1061358 h 1783886"/>
                <a:gd name="connsiteX24" fmla="*/ 907482 w 1580271"/>
                <a:gd name="connsiteY24" fmla="*/ 1058568 h 1783886"/>
                <a:gd name="connsiteX25" fmla="*/ 910384 w 1580271"/>
                <a:gd name="connsiteY25" fmla="*/ 1055554 h 1783886"/>
                <a:gd name="connsiteX26" fmla="*/ 954363 w 1580271"/>
                <a:gd name="connsiteY26" fmla="*/ 933887 h 1783886"/>
                <a:gd name="connsiteX27" fmla="*/ 911947 w 1580271"/>
                <a:gd name="connsiteY27" fmla="*/ 815569 h 1783886"/>
                <a:gd name="connsiteX28" fmla="*/ 801219 w 1580271"/>
                <a:gd name="connsiteY28" fmla="*/ 770697 h 1783886"/>
                <a:gd name="connsiteX29" fmla="*/ 494187 w 1580271"/>
                <a:gd name="connsiteY29" fmla="*/ 770697 h 1783886"/>
                <a:gd name="connsiteX30" fmla="*/ 445966 w 1580271"/>
                <a:gd name="connsiteY30" fmla="*/ 776167 h 1783886"/>
                <a:gd name="connsiteX31" fmla="*/ 405894 w 1580271"/>
                <a:gd name="connsiteY31" fmla="*/ 793245 h 1783886"/>
                <a:gd name="connsiteX32" fmla="*/ 378547 w 1580271"/>
                <a:gd name="connsiteY32" fmla="*/ 822824 h 1783886"/>
                <a:gd name="connsiteX33" fmla="*/ 368501 w 1580271"/>
                <a:gd name="connsiteY33" fmla="*/ 865798 h 1783886"/>
                <a:gd name="connsiteX34" fmla="*/ 386919 w 1580271"/>
                <a:gd name="connsiteY34" fmla="*/ 920269 h 1783886"/>
                <a:gd name="connsiteX35" fmla="*/ 442841 w 1580271"/>
                <a:gd name="connsiteY35" fmla="*/ 958444 h 1783886"/>
                <a:gd name="connsiteX36" fmla="*/ 470300 w 1580271"/>
                <a:gd name="connsiteY36" fmla="*/ 970276 h 1783886"/>
                <a:gd name="connsiteX37" fmla="*/ 492289 w 1580271"/>
                <a:gd name="connsiteY37" fmla="*/ 982331 h 1783886"/>
                <a:gd name="connsiteX38" fmla="*/ 506911 w 1580271"/>
                <a:gd name="connsiteY38" fmla="*/ 995948 h 1783886"/>
                <a:gd name="connsiteX39" fmla="*/ 512269 w 1580271"/>
                <a:gd name="connsiteY39" fmla="*/ 1012692 h 1783886"/>
                <a:gd name="connsiteX40" fmla="*/ 508920 w 1580271"/>
                <a:gd name="connsiteY40" fmla="*/ 1025528 h 1783886"/>
                <a:gd name="connsiteX41" fmla="*/ 498763 w 1580271"/>
                <a:gd name="connsiteY41" fmla="*/ 1035797 h 1783886"/>
                <a:gd name="connsiteX42" fmla="*/ 481797 w 1580271"/>
                <a:gd name="connsiteY42" fmla="*/ 1042606 h 1783886"/>
                <a:gd name="connsiteX43" fmla="*/ 458021 w 1580271"/>
                <a:gd name="connsiteY43" fmla="*/ 1045062 h 1783886"/>
                <a:gd name="connsiteX44" fmla="*/ 412033 w 1580271"/>
                <a:gd name="connsiteY44" fmla="*/ 1036913 h 1783886"/>
                <a:gd name="connsiteX45" fmla="*/ 369841 w 1580271"/>
                <a:gd name="connsiteY45" fmla="*/ 1012468 h 1783886"/>
                <a:gd name="connsiteX46" fmla="*/ 369841 w 1580271"/>
                <a:gd name="connsiteY46" fmla="*/ 1083906 h 1783886"/>
                <a:gd name="connsiteX47" fmla="*/ 411029 w 1580271"/>
                <a:gd name="connsiteY47" fmla="*/ 1097300 h 1783886"/>
                <a:gd name="connsiteX48" fmla="*/ 461147 w 1580271"/>
                <a:gd name="connsiteY48" fmla="*/ 1101765 h 1783886"/>
                <a:gd name="connsiteX49" fmla="*/ 509925 w 1580271"/>
                <a:gd name="connsiteY49" fmla="*/ 1096854 h 1783886"/>
                <a:gd name="connsiteX50" fmla="*/ 550444 w 1580271"/>
                <a:gd name="connsiteY50" fmla="*/ 1080669 h 1783886"/>
                <a:gd name="connsiteX51" fmla="*/ 578014 w 1580271"/>
                <a:gd name="connsiteY51" fmla="*/ 1051201 h 1783886"/>
                <a:gd name="connsiteX52" fmla="*/ 588171 w 1580271"/>
                <a:gd name="connsiteY52" fmla="*/ 1006218 h 1783886"/>
                <a:gd name="connsiteX53" fmla="*/ 582367 w 1580271"/>
                <a:gd name="connsiteY53" fmla="*/ 972173 h 1783886"/>
                <a:gd name="connsiteX54" fmla="*/ 565624 w 1580271"/>
                <a:gd name="connsiteY54" fmla="*/ 946165 h 1783886"/>
                <a:gd name="connsiteX55" fmla="*/ 539393 w 1580271"/>
                <a:gd name="connsiteY55" fmla="*/ 925739 h 1783886"/>
                <a:gd name="connsiteX56" fmla="*/ 504902 w 1580271"/>
                <a:gd name="connsiteY56" fmla="*/ 908661 h 1783886"/>
                <a:gd name="connsiteX57" fmla="*/ 479676 w 1580271"/>
                <a:gd name="connsiteY57" fmla="*/ 897387 h 1783886"/>
                <a:gd name="connsiteX58" fmla="*/ 460700 w 1580271"/>
                <a:gd name="connsiteY58" fmla="*/ 886225 h 1783886"/>
                <a:gd name="connsiteX59" fmla="*/ 448645 w 1580271"/>
                <a:gd name="connsiteY59" fmla="*/ 874170 h 1783886"/>
                <a:gd name="connsiteX60" fmla="*/ 444404 w 1580271"/>
                <a:gd name="connsiteY60" fmla="*/ 859771 h 1783886"/>
                <a:gd name="connsiteX61" fmla="*/ 448199 w 1580271"/>
                <a:gd name="connsiteY61" fmla="*/ 846488 h 1783886"/>
                <a:gd name="connsiteX62" fmla="*/ 458914 w 1580271"/>
                <a:gd name="connsiteY62" fmla="*/ 836330 h 1783886"/>
                <a:gd name="connsiteX63" fmla="*/ 475881 w 1580271"/>
                <a:gd name="connsiteY63" fmla="*/ 829745 h 1783886"/>
                <a:gd name="connsiteX64" fmla="*/ 498205 w 1580271"/>
                <a:gd name="connsiteY64" fmla="*/ 827401 h 1783886"/>
                <a:gd name="connsiteX65" fmla="*/ 517069 w 1580271"/>
                <a:gd name="connsiteY65" fmla="*/ 828740 h 1783886"/>
                <a:gd name="connsiteX66" fmla="*/ 537049 w 1580271"/>
                <a:gd name="connsiteY66" fmla="*/ 832870 h 1783886"/>
                <a:gd name="connsiteX67" fmla="*/ 556583 w 1580271"/>
                <a:gd name="connsiteY67" fmla="*/ 839902 h 1783886"/>
                <a:gd name="connsiteX68" fmla="*/ 574107 w 1580271"/>
                <a:gd name="connsiteY68" fmla="*/ 849725 h 1783886"/>
                <a:gd name="connsiteX69" fmla="*/ 574107 w 1580271"/>
                <a:gd name="connsiteY69" fmla="*/ 782975 h 1783886"/>
                <a:gd name="connsiteX70" fmla="*/ 538500 w 1580271"/>
                <a:gd name="connsiteY70" fmla="*/ 773711 h 1783886"/>
                <a:gd name="connsiteX71" fmla="*/ 494187 w 1580271"/>
                <a:gd name="connsiteY71" fmla="*/ 770697 h 1783886"/>
                <a:gd name="connsiteX72" fmla="*/ 0 w 1580271"/>
                <a:gd name="connsiteY72" fmla="*/ 0 h 1783886"/>
                <a:gd name="connsiteX73" fmla="*/ 790136 w 1580271"/>
                <a:gd name="connsiteY73" fmla="*/ 321508 h 1783886"/>
                <a:gd name="connsiteX74" fmla="*/ 1580271 w 1580271"/>
                <a:gd name="connsiteY74" fmla="*/ 0 h 1783886"/>
                <a:gd name="connsiteX75" fmla="*/ 1580271 w 1580271"/>
                <a:gd name="connsiteY75" fmla="*/ 1462378 h 1783886"/>
                <a:gd name="connsiteX76" fmla="*/ 790136 w 1580271"/>
                <a:gd name="connsiteY76" fmla="*/ 1783886 h 1783886"/>
                <a:gd name="connsiteX77" fmla="*/ 0 w 1580271"/>
                <a:gd name="connsiteY77"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580271" h="1783886">
                  <a:moveTo>
                    <a:pt x="799210" y="832759"/>
                  </a:moveTo>
                  <a:cubicBezTo>
                    <a:pt x="823915" y="832759"/>
                    <a:pt x="843263" y="841987"/>
                    <a:pt x="857253" y="860441"/>
                  </a:cubicBezTo>
                  <a:cubicBezTo>
                    <a:pt x="871391" y="879045"/>
                    <a:pt x="878461" y="904867"/>
                    <a:pt x="878461" y="937907"/>
                  </a:cubicBezTo>
                  <a:cubicBezTo>
                    <a:pt x="878461" y="969607"/>
                    <a:pt x="871168" y="994536"/>
                    <a:pt x="856583" y="1012693"/>
                  </a:cubicBezTo>
                  <a:cubicBezTo>
                    <a:pt x="841998" y="1030552"/>
                    <a:pt x="822278" y="1039482"/>
                    <a:pt x="797424" y="1039482"/>
                  </a:cubicBezTo>
                  <a:cubicBezTo>
                    <a:pt x="773314" y="1039482"/>
                    <a:pt x="753817" y="1030254"/>
                    <a:pt x="738934" y="1011800"/>
                  </a:cubicBezTo>
                  <a:cubicBezTo>
                    <a:pt x="724052" y="993345"/>
                    <a:pt x="716610" y="968267"/>
                    <a:pt x="716610" y="936567"/>
                  </a:cubicBezTo>
                  <a:cubicBezTo>
                    <a:pt x="716610" y="905313"/>
                    <a:pt x="724052" y="880236"/>
                    <a:pt x="738934" y="861334"/>
                  </a:cubicBezTo>
                  <a:cubicBezTo>
                    <a:pt x="753966" y="842284"/>
                    <a:pt x="774058" y="832759"/>
                    <a:pt x="799210" y="832759"/>
                  </a:cubicBezTo>
                  <a:close/>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462378"/>
                  </a:lnTo>
                  <a:cubicBezTo>
                    <a:pt x="1580271" y="1639695"/>
                    <a:pt x="1226610" y="1783886"/>
                    <a:pt x="790136" y="1783886"/>
                  </a:cubicBez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AA14D764-B85D-40CD-A59E-E4930530DBC1}"/>
                </a:ext>
              </a:extLst>
            </p:cNvPr>
            <p:cNvSpPr/>
            <p:nvPr/>
          </p:nvSpPr>
          <p:spPr bwMode="auto">
            <a:xfrm>
              <a:off x="-1684112" y="-327265"/>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3A9B2E2-FD22-4440-BCE3-1398F37D524F}"/>
              </a:ext>
            </a:extLst>
          </p:cNvPr>
          <p:cNvSpPr txBox="1"/>
          <p:nvPr/>
        </p:nvSpPr>
        <p:spPr>
          <a:xfrm>
            <a:off x="9854791" y="5521407"/>
            <a:ext cx="12384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Cosmos DB</a:t>
            </a:r>
          </a:p>
        </p:txBody>
      </p:sp>
      <p:grpSp>
        <p:nvGrpSpPr>
          <p:cNvPr id="124" name="Group 123">
            <a:extLst>
              <a:ext uri="{FF2B5EF4-FFF2-40B4-BE49-F238E27FC236}">
                <a16:creationId xmlns:a16="http://schemas.microsoft.com/office/drawing/2014/main" id="{05399033-6107-4AE5-BAFE-F8366A2A2547}"/>
              </a:ext>
            </a:extLst>
          </p:cNvPr>
          <p:cNvGrpSpPr/>
          <p:nvPr/>
        </p:nvGrpSpPr>
        <p:grpSpPr>
          <a:xfrm>
            <a:off x="8458619" y="-89842"/>
            <a:ext cx="3650525" cy="638856"/>
            <a:chOff x="8458619" y="-89842"/>
            <a:chExt cx="3650525" cy="638856"/>
          </a:xfrm>
        </p:grpSpPr>
        <p:pic>
          <p:nvPicPr>
            <p:cNvPr id="130" name="Picture 129">
              <a:extLst>
                <a:ext uri="{FF2B5EF4-FFF2-40B4-BE49-F238E27FC236}">
                  <a16:creationId xmlns:a16="http://schemas.microsoft.com/office/drawing/2014/main" id="{2D10E101-D00E-49EF-84B6-085D2ACB3C04}"/>
                </a:ext>
              </a:extLst>
            </p:cNvPr>
            <p:cNvPicPr>
              <a:picLocks noChangeAspect="1"/>
            </p:cNvPicPr>
            <p:nvPr/>
          </p:nvPicPr>
          <p:blipFill>
            <a:blip r:embed="rId9"/>
            <a:stretch>
              <a:fillRect/>
            </a:stretch>
          </p:blipFill>
          <p:spPr>
            <a:xfrm>
              <a:off x="8458619" y="180612"/>
              <a:ext cx="3650525" cy="368402"/>
            </a:xfrm>
            <a:prstGeom prst="rect">
              <a:avLst/>
            </a:prstGeom>
          </p:spPr>
        </p:pic>
        <p:sp>
          <p:nvSpPr>
            <p:cNvPr id="148" name="AutoShape 46">
              <a:extLst>
                <a:ext uri="{FF2B5EF4-FFF2-40B4-BE49-F238E27FC236}">
                  <a16:creationId xmlns:a16="http://schemas.microsoft.com/office/drawing/2014/main" id="{3F9138EF-BDDD-4656-978E-C5A705D4F2D1}"/>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69" name="Arrow: Chevron 168">
            <a:extLst>
              <a:ext uri="{FF2B5EF4-FFF2-40B4-BE49-F238E27FC236}">
                <a16:creationId xmlns:a16="http://schemas.microsoft.com/office/drawing/2014/main" id="{5E9BC89A-C7B1-4179-9A8F-978E939D24EE}"/>
              </a:ext>
            </a:extLst>
          </p:cNvPr>
          <p:cNvSpPr/>
          <p:nvPr/>
        </p:nvSpPr>
        <p:spPr bwMode="auto">
          <a:xfrm>
            <a:off x="3891565" y="4232858"/>
            <a:ext cx="163756" cy="251502"/>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0" name="Arrow: Chevron 169">
            <a:extLst>
              <a:ext uri="{FF2B5EF4-FFF2-40B4-BE49-F238E27FC236}">
                <a16:creationId xmlns:a16="http://schemas.microsoft.com/office/drawing/2014/main" id="{594864C5-9B9C-4B61-AAF0-6D8BB7575B60}"/>
              </a:ext>
            </a:extLst>
          </p:cNvPr>
          <p:cNvSpPr/>
          <p:nvPr/>
        </p:nvSpPr>
        <p:spPr bwMode="auto">
          <a:xfrm>
            <a:off x="6066339"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1" name="Arrow: Chevron 170">
            <a:extLst>
              <a:ext uri="{FF2B5EF4-FFF2-40B4-BE49-F238E27FC236}">
                <a16:creationId xmlns:a16="http://schemas.microsoft.com/office/drawing/2014/main" id="{B7D1E68A-BF9F-4E04-B485-DB5EAF6A672F}"/>
              </a:ext>
            </a:extLst>
          </p:cNvPr>
          <p:cNvSpPr/>
          <p:nvPr/>
        </p:nvSpPr>
        <p:spPr bwMode="auto">
          <a:xfrm>
            <a:off x="8197434"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93356E22-15B1-40D5-AF53-1AB40676B633}"/>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Send" title="Icon of a paper airplane">
            <a:extLst>
              <a:ext uri="{FF2B5EF4-FFF2-40B4-BE49-F238E27FC236}">
                <a16:creationId xmlns:a16="http://schemas.microsoft.com/office/drawing/2014/main" id="{0C8F6B3C-6F3E-4492-8A2B-FF88288EE212}"/>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18543E35-1F1D-4A76-B562-5AADB03361D8}"/>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68" name="Group 67">
            <a:extLst>
              <a:ext uri="{FF2B5EF4-FFF2-40B4-BE49-F238E27FC236}">
                <a16:creationId xmlns:a16="http://schemas.microsoft.com/office/drawing/2014/main" id="{923C2D80-ACC2-4FB5-AA0C-D6E1B6D6CA84}"/>
              </a:ext>
            </a:extLst>
          </p:cNvPr>
          <p:cNvGrpSpPr/>
          <p:nvPr/>
        </p:nvGrpSpPr>
        <p:grpSpPr>
          <a:xfrm>
            <a:off x="6702003" y="3946248"/>
            <a:ext cx="771219" cy="660332"/>
            <a:chOff x="8140457" y="1989821"/>
            <a:chExt cx="1989455" cy="1661645"/>
          </a:xfrm>
        </p:grpSpPr>
        <p:sp>
          <p:nvSpPr>
            <p:cNvPr id="69" name="Freeform 163">
              <a:extLst>
                <a:ext uri="{FF2B5EF4-FFF2-40B4-BE49-F238E27FC236}">
                  <a16:creationId xmlns:a16="http://schemas.microsoft.com/office/drawing/2014/main" id="{533A1CF9-3E52-429F-BC6F-FDA93D4A87D7}"/>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BC1034F9-63F5-4182-9011-A659C2EA6BAB}"/>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74" name="Up Arrow 7">
              <a:extLst>
                <a:ext uri="{FF2B5EF4-FFF2-40B4-BE49-F238E27FC236}">
                  <a16:creationId xmlns:a16="http://schemas.microsoft.com/office/drawing/2014/main" id="{54000F73-58C3-43A3-96D0-7E80CD12854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Freeform 8">
              <a:extLst>
                <a:ext uri="{FF2B5EF4-FFF2-40B4-BE49-F238E27FC236}">
                  <a16:creationId xmlns:a16="http://schemas.microsoft.com/office/drawing/2014/main" id="{3EEC6DF4-C881-49CE-99D2-958AEFAA863A}"/>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855988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prstGeom prst="rect">
            <a:avLst/>
          </a:prstGeom>
        </p:spPr>
        <p:txBody>
          <a:bodyPr vert="horz" wrap="square" lIns="91427" tIns="45713" rIns="91427" bIns="45713" rtlCol="0" anchor="ctr">
            <a:noAutofit/>
          </a:bodyPr>
          <a:lstStyle/>
          <a:p>
            <a:pPr defTabSz="914225">
              <a:spcBef>
                <a:spcPts val="1200"/>
              </a:spcBef>
              <a:spcAft>
                <a:spcPts val="1200"/>
              </a:spcAft>
            </a:pPr>
            <a:r>
              <a:rPr lang="en-US" dirty="0">
                <a:ea typeface="+mj-ea"/>
                <a:cs typeface="+mj-cs"/>
              </a:rPr>
              <a:t>Azure Database Migration Service: </a:t>
            </a:r>
            <a:br>
              <a:rPr lang="en-US" dirty="0">
                <a:ea typeface="+mj-ea"/>
                <a:cs typeface="+mj-cs"/>
              </a:rPr>
            </a:br>
            <a:r>
              <a:rPr lang="en-US" sz="3600" dirty="0">
                <a:solidFill>
                  <a:schemeClr val="accent3"/>
                </a:solidFill>
                <a:ea typeface="+mj-ea"/>
                <a:cs typeface="+mj-cs"/>
              </a:rPr>
              <a:t>Offline </a:t>
            </a:r>
            <a:br>
              <a:rPr lang="en-US" sz="3600" dirty="0">
                <a:solidFill>
                  <a:schemeClr val="accent3"/>
                </a:solidFill>
                <a:ea typeface="+mj-ea"/>
                <a:cs typeface="+mj-cs"/>
              </a:rPr>
            </a:br>
            <a:r>
              <a:rPr lang="en-US" sz="3600" dirty="0">
                <a:solidFill>
                  <a:schemeClr val="accent3"/>
                </a:solidFill>
                <a:ea typeface="+mj-ea"/>
                <a:cs typeface="+mj-cs"/>
              </a:rPr>
              <a:t>(One-Time Sync) </a:t>
            </a:r>
            <a:br>
              <a:rPr lang="en-US" sz="3600" dirty="0">
                <a:solidFill>
                  <a:schemeClr val="accent3"/>
                </a:solidFill>
                <a:ea typeface="+mj-ea"/>
                <a:cs typeface="+mj-cs"/>
              </a:rPr>
            </a:br>
            <a:r>
              <a:rPr lang="en-US" sz="3600" dirty="0">
                <a:solidFill>
                  <a:schemeClr val="accent3"/>
                </a:solidFill>
                <a:ea typeface="+mj-ea"/>
                <a:cs typeface="+mj-cs"/>
              </a:rPr>
              <a:t>Migration</a:t>
            </a:r>
            <a:br>
              <a:rPr lang="en-US" sz="3600" dirty="0">
                <a:solidFill>
                  <a:schemeClr val="accent3"/>
                </a:solidFill>
                <a:ea typeface="+mj-ea"/>
                <a:cs typeface="+mj-cs"/>
              </a:rPr>
            </a:br>
            <a:r>
              <a:rPr lang="en-US" sz="3600" dirty="0">
                <a:solidFill>
                  <a:schemeClr val="accent3"/>
                </a:solidFill>
              </a:rPr>
              <a:t>S</a:t>
            </a:r>
            <a:r>
              <a:rPr lang="en-US" sz="3600" dirty="0">
                <a:solidFill>
                  <a:schemeClr val="accent3"/>
                </a:solidFill>
                <a:ea typeface="+mj-ea"/>
                <a:cs typeface="+mj-cs"/>
              </a:rPr>
              <a:t>cenarios  </a:t>
            </a:r>
            <a:endParaRPr lang="en-US" dirty="0">
              <a:solidFill>
                <a:schemeClr val="accent3"/>
              </a:solidFill>
              <a:ea typeface="+mj-ea"/>
              <a:cs typeface="+mj-cs"/>
            </a:endParaRPr>
          </a:p>
        </p:txBody>
      </p:sp>
      <p:grpSp>
        <p:nvGrpSpPr>
          <p:cNvPr id="52" name="Group 51">
            <a:extLst>
              <a:ext uri="{FF2B5EF4-FFF2-40B4-BE49-F238E27FC236}">
                <a16:creationId xmlns:a16="http://schemas.microsoft.com/office/drawing/2014/main" id="{F075F387-8CDD-47EA-9F1D-FFC5AEB8B86E}"/>
              </a:ext>
            </a:extLst>
          </p:cNvPr>
          <p:cNvGrpSpPr/>
          <p:nvPr/>
        </p:nvGrpSpPr>
        <p:grpSpPr>
          <a:xfrm>
            <a:off x="8458619" y="-152182"/>
            <a:ext cx="3650525" cy="638856"/>
            <a:chOff x="8458619" y="-89842"/>
            <a:chExt cx="3650525" cy="638856"/>
          </a:xfrm>
        </p:grpSpPr>
        <p:pic>
          <p:nvPicPr>
            <p:cNvPr id="77" name="Picture 76">
              <a:extLst>
                <a:ext uri="{FF2B5EF4-FFF2-40B4-BE49-F238E27FC236}">
                  <a16:creationId xmlns:a16="http://schemas.microsoft.com/office/drawing/2014/main" id="{D0E5DEAC-5A7E-4E64-849C-A688B7BBE442}"/>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2" name="AutoShape 46">
              <a:extLst>
                <a:ext uri="{FF2B5EF4-FFF2-40B4-BE49-F238E27FC236}">
                  <a16:creationId xmlns:a16="http://schemas.microsoft.com/office/drawing/2014/main" id="{F0A2645F-25C7-4E31-A7FA-8E17C8F3E5E8}"/>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933C7D9-034A-4109-8A3E-AB5B64AE3D2B}"/>
              </a:ext>
            </a:extLst>
          </p:cNvPr>
          <p:cNvGrpSpPr/>
          <p:nvPr/>
        </p:nvGrpSpPr>
        <p:grpSpPr>
          <a:xfrm>
            <a:off x="751745" y="482075"/>
            <a:ext cx="1989455" cy="1661645"/>
            <a:chOff x="8140457" y="1989821"/>
            <a:chExt cx="1989455" cy="1661645"/>
          </a:xfrm>
        </p:grpSpPr>
        <p:sp>
          <p:nvSpPr>
            <p:cNvPr id="19" name="Freeform 163">
              <a:extLst>
                <a:ext uri="{FF2B5EF4-FFF2-40B4-BE49-F238E27FC236}">
                  <a16:creationId xmlns:a16="http://schemas.microsoft.com/office/drawing/2014/main" id="{E0CEF7D1-54AD-48AF-853A-C41E12D236AD}"/>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86DACA9-A100-4C2A-9316-E153642CC8CF}"/>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1" name="Up Arrow 7">
              <a:extLst>
                <a:ext uri="{FF2B5EF4-FFF2-40B4-BE49-F238E27FC236}">
                  <a16:creationId xmlns:a16="http://schemas.microsoft.com/office/drawing/2014/main" id="{E619F93B-CAD4-4DC6-88C9-7A1C543C582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 name="Freeform 8">
              <a:extLst>
                <a:ext uri="{FF2B5EF4-FFF2-40B4-BE49-F238E27FC236}">
                  <a16:creationId xmlns:a16="http://schemas.microsoft.com/office/drawing/2014/main" id="{86DF4BC6-659E-407E-B96D-2BA8B321DB98}"/>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3" name="Rectangle 22">
            <a:extLst>
              <a:ext uri="{FF2B5EF4-FFF2-40B4-BE49-F238E27FC236}">
                <a16:creationId xmlns:a16="http://schemas.microsoft.com/office/drawing/2014/main" id="{D6A116BC-AAF0-402E-A2BC-05DE5EDDF44A}"/>
              </a:ext>
            </a:extLst>
          </p:cNvPr>
          <p:cNvSpPr/>
          <p:nvPr/>
        </p:nvSpPr>
        <p:spPr bwMode="auto">
          <a:xfrm>
            <a:off x="9277079" y="-15759"/>
            <a:ext cx="664684" cy="65290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Send" title="Icon of a paper airplane">
            <a:extLst>
              <a:ext uri="{FF2B5EF4-FFF2-40B4-BE49-F238E27FC236}">
                <a16:creationId xmlns:a16="http://schemas.microsoft.com/office/drawing/2014/main" id="{F1B635E0-52A5-46FA-995D-31CDE78F179C}"/>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2C85A638-0262-499A-B868-5CB082ED818E}"/>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EB8AECCD-C5D7-4B95-A4AB-72BE652C485C}"/>
              </a:ext>
            </a:extLst>
          </p:cNvPr>
          <p:cNvGraphicFramePr>
            <a:graphicFrameLocks noGrp="1"/>
          </p:cNvGraphicFramePr>
          <p:nvPr>
            <p:extLst>
              <p:ext uri="{D42A27DB-BD31-4B8C-83A1-F6EECF244321}">
                <p14:modId xmlns:p14="http://schemas.microsoft.com/office/powerpoint/2010/main" val="454713347"/>
              </p:ext>
            </p:extLst>
          </p:nvPr>
        </p:nvGraphicFramePr>
        <p:xfrm>
          <a:off x="604234" y="2224596"/>
          <a:ext cx="5933727" cy="4351340"/>
        </p:xfrm>
        <a:graphic>
          <a:graphicData uri="http://schemas.openxmlformats.org/drawingml/2006/table">
            <a:tbl>
              <a:tblPr>
                <a:tableStyleId>{5940675A-B579-460E-94D1-54222C63F5DA}</a:tableStyleId>
              </a:tblPr>
              <a:tblGrid>
                <a:gridCol w="2269595">
                  <a:extLst>
                    <a:ext uri="{9D8B030D-6E8A-4147-A177-3AD203B41FA5}">
                      <a16:colId xmlns:a16="http://schemas.microsoft.com/office/drawing/2014/main" val="2243277134"/>
                    </a:ext>
                  </a:extLst>
                </a:gridCol>
                <a:gridCol w="1449977">
                  <a:extLst>
                    <a:ext uri="{9D8B030D-6E8A-4147-A177-3AD203B41FA5}">
                      <a16:colId xmlns:a16="http://schemas.microsoft.com/office/drawing/2014/main" val="731533253"/>
                    </a:ext>
                  </a:extLst>
                </a:gridCol>
                <a:gridCol w="933994">
                  <a:extLst>
                    <a:ext uri="{9D8B030D-6E8A-4147-A177-3AD203B41FA5}">
                      <a16:colId xmlns:a16="http://schemas.microsoft.com/office/drawing/2014/main" val="1286580287"/>
                    </a:ext>
                  </a:extLst>
                </a:gridCol>
                <a:gridCol w="1280161">
                  <a:extLst>
                    <a:ext uri="{9D8B030D-6E8A-4147-A177-3AD203B41FA5}">
                      <a16:colId xmlns:a16="http://schemas.microsoft.com/office/drawing/2014/main" val="687438837"/>
                    </a:ext>
                  </a:extLst>
                </a:gridCol>
              </a:tblGrid>
              <a:tr h="310810">
                <a:tc>
                  <a:txBody>
                    <a:bodyPr/>
                    <a:lstStyle/>
                    <a:p>
                      <a:pPr algn="l" fontAlgn="b"/>
                      <a:r>
                        <a:rPr lang="en-US" sz="1400" b="1" dirty="0">
                          <a:effectLst/>
                        </a:rPr>
                        <a:t>Target</a:t>
                      </a:r>
                    </a:p>
                  </a:txBody>
                  <a:tcPr marL="60943" marR="60943" marT="45707" marB="45707" anchor="ctr"/>
                </a:tc>
                <a:tc>
                  <a:txBody>
                    <a:bodyPr/>
                    <a:lstStyle/>
                    <a:p>
                      <a:pPr algn="l" fontAlgn="b"/>
                      <a:r>
                        <a:rPr lang="en-US" sz="1400" b="1" dirty="0">
                          <a:effectLst/>
                        </a:rPr>
                        <a:t>Source</a:t>
                      </a:r>
                    </a:p>
                  </a:txBody>
                  <a:tcPr marL="60943" marR="60943" marT="45707" marB="45707" anchor="ctr"/>
                </a:tc>
                <a:tc>
                  <a:txBody>
                    <a:bodyPr/>
                    <a:lstStyle/>
                    <a:p>
                      <a:pPr algn="ctr" fontAlgn="b"/>
                      <a:r>
                        <a:rPr lang="en-US" sz="1400" b="1" dirty="0">
                          <a:effectLst/>
                        </a:rPr>
                        <a:t>Support</a:t>
                      </a:r>
                    </a:p>
                  </a:txBody>
                  <a:tcPr marL="60943" marR="60943" marT="45707" marB="45707" anchor="ctr"/>
                </a:tc>
                <a:tc>
                  <a:txBody>
                    <a:bodyPr/>
                    <a:lstStyle/>
                    <a:p>
                      <a:pPr algn="ctr" fontAlgn="b"/>
                      <a:r>
                        <a:rPr lang="en-US" sz="1400" b="1" dirty="0">
                          <a:effectLst/>
                        </a:rPr>
                        <a:t>Status</a:t>
                      </a:r>
                    </a:p>
                  </a:txBody>
                  <a:tcPr marL="60943" marR="60943" marT="45707" marB="45707" anchor="ctr"/>
                </a:tc>
                <a:extLst>
                  <a:ext uri="{0D108BD9-81ED-4DB2-BD59-A6C34878D82A}">
                    <a16:rowId xmlns:a16="http://schemas.microsoft.com/office/drawing/2014/main" val="3874280217"/>
                  </a:ext>
                </a:extLst>
              </a:tr>
              <a:tr h="310810">
                <a:tc rowSpan="3">
                  <a:txBody>
                    <a:bodyPr/>
                    <a:lstStyle/>
                    <a:p>
                      <a:pPr algn="l" fontAlgn="t"/>
                      <a:r>
                        <a:rPr lang="en-US" sz="1400" b="1" dirty="0">
                          <a:effectLst/>
                        </a:rPr>
                        <a:t>Azure SQL DB</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l" fontAlgn="t"/>
                      <a:r>
                        <a:rPr lang="en-US" sz="1400" dirty="0">
                          <a:effectLst/>
                        </a:rPr>
                        <a:t>SQL Server</a:t>
                      </a:r>
                    </a:p>
                  </a:txBody>
                  <a:tcPr marL="60943" marR="60943" marT="45707" marB="45707" anchor="ctr"/>
                </a:tc>
                <a:tc>
                  <a:txBody>
                    <a:bodyPr/>
                    <a:lstStyle/>
                    <a:p>
                      <a:pPr algn="ctr" fontAlgn="t"/>
                      <a:r>
                        <a:rPr lang="en-US" sz="1400" dirty="0">
                          <a:effectLst/>
                        </a:rPr>
                        <a:t>✔</a:t>
                      </a:r>
                    </a:p>
                  </a:txBody>
                  <a:tcPr marL="60943" marR="60943" marT="45707" marB="45707" anchor="ctr"/>
                </a:tc>
                <a:tc>
                  <a:txBody>
                    <a:bodyPr/>
                    <a:lstStyle/>
                    <a:p>
                      <a:pPr algn="ctr" fontAlgn="t"/>
                      <a:r>
                        <a:rPr lang="en-US" sz="1400">
                          <a:effectLst/>
                        </a:rPr>
                        <a:t>GA</a:t>
                      </a:r>
                    </a:p>
                  </a:txBody>
                  <a:tcPr marL="60943" marR="60943" marT="45707" marB="45707" anchor="ctr"/>
                </a:tc>
                <a:extLst>
                  <a:ext uri="{0D108BD9-81ED-4DB2-BD59-A6C34878D82A}">
                    <a16:rowId xmlns:a16="http://schemas.microsoft.com/office/drawing/2014/main" val="2386812088"/>
                  </a:ext>
                </a:extLst>
              </a:tr>
              <a:tr h="310810">
                <a:tc vMerge="1">
                  <a:txBody>
                    <a:bodyPr/>
                    <a:lstStyle/>
                    <a:p>
                      <a:pPr algn="l" fontAlgn="t"/>
                      <a:endParaRPr lang="en-US" sz="1400" dirty="0">
                        <a:effectLst/>
                      </a:endParaRPr>
                    </a:p>
                  </a:txBody>
                  <a:tcPr marL="60943" marR="60943" marT="45707" marB="45707">
                    <a:lnL w="12700" cap="flat" cmpd="sng" algn="ctr">
                      <a:solidFill>
                        <a:srgbClr val="00395B"/>
                      </a:solidFill>
                      <a:prstDash val="solid"/>
                      <a:round/>
                      <a:headEnd type="none" w="med" len="med"/>
                      <a:tailEnd type="none" w="med" len="med"/>
                    </a:lnL>
                    <a:lnR w="12700" cap="flat" cmpd="sng" algn="ctr">
                      <a:solidFill>
                        <a:srgbClr val="B0375B"/>
                      </a:solidFill>
                      <a:prstDash val="solid"/>
                      <a:round/>
                      <a:headEnd type="none" w="med" len="med"/>
                      <a:tailEnd type="none" w="med" len="med"/>
                    </a:lnR>
                    <a:lnT w="4763" cap="flat" cmpd="sng" algn="ctr">
                      <a:solidFill>
                        <a:srgbClr val="F0395B"/>
                      </a:solidFill>
                      <a:prstDash val="solid"/>
                      <a:round/>
                      <a:headEnd type="none" w="med" len="med"/>
                      <a:tailEnd type="none" w="med" len="med"/>
                    </a:lnT>
                    <a:lnB w="4763" cap="flat" cmpd="sng" algn="ctr">
                      <a:solidFill>
                        <a:srgbClr val="20375B"/>
                      </a:solidFill>
                      <a:prstDash val="solid"/>
                      <a:round/>
                      <a:headEnd type="none" w="med" len="med"/>
                      <a:tailEnd type="none" w="med" len="med"/>
                    </a:lnB>
                  </a:tcPr>
                </a:tc>
                <a:tc>
                  <a:txBody>
                    <a:bodyPr/>
                    <a:lstStyle/>
                    <a:p>
                      <a:pPr algn="l" fontAlgn="t"/>
                      <a:r>
                        <a:rPr lang="en-US" sz="1400" dirty="0">
                          <a:effectLst/>
                        </a:rPr>
                        <a:t>RDS SQL</a:t>
                      </a:r>
                    </a:p>
                  </a:txBody>
                  <a:tcPr marL="60943" marR="60943" marT="45707" marB="45707" anchor="ctr"/>
                </a:tc>
                <a:tc>
                  <a:txBody>
                    <a:bodyPr/>
                    <a:lstStyle/>
                    <a:p>
                      <a:pPr algn="ctr" fontAlgn="t"/>
                      <a:endParaRPr lang="en-US" sz="1400" dirty="0">
                        <a:effectLst/>
                      </a:endParaRPr>
                    </a:p>
                  </a:txBody>
                  <a:tcPr marL="60943" marR="60943" marT="45707" marB="45707" anchor="ctr"/>
                </a:tc>
                <a:tc>
                  <a:txBody>
                    <a:bodyPr/>
                    <a:lstStyle/>
                    <a:p>
                      <a:pPr algn="ctr" fontAlgn="t"/>
                      <a:endParaRPr lang="en-US" sz="1400" dirty="0">
                        <a:effectLst/>
                      </a:endParaRPr>
                    </a:p>
                  </a:txBody>
                  <a:tcPr marL="60943" marR="60943" marT="45707" marB="45707" anchor="ctr"/>
                </a:tc>
                <a:extLst>
                  <a:ext uri="{0D108BD9-81ED-4DB2-BD59-A6C34878D82A}">
                    <a16:rowId xmlns:a16="http://schemas.microsoft.com/office/drawing/2014/main" val="2721656708"/>
                  </a:ext>
                </a:extLst>
              </a:tr>
              <a:tr h="310810">
                <a:tc vMerge="1">
                  <a:txBody>
                    <a:bodyPr/>
                    <a:lstStyle/>
                    <a:p>
                      <a:pPr algn="l" fontAlgn="t"/>
                      <a:endParaRPr lang="en-US" sz="1400" dirty="0">
                        <a:effectLst/>
                      </a:endParaRPr>
                    </a:p>
                  </a:txBody>
                  <a:tcPr marL="60943" marR="60943" marT="45707" marB="45707">
                    <a:lnL w="12700" cap="flat" cmpd="sng" algn="ctr">
                      <a:solidFill>
                        <a:srgbClr val="30365B"/>
                      </a:solidFill>
                      <a:prstDash val="solid"/>
                      <a:round/>
                      <a:headEnd type="none" w="med" len="med"/>
                      <a:tailEnd type="none" w="med" len="med"/>
                    </a:lnL>
                    <a:lnR w="12700" cap="flat" cmpd="sng" algn="ctr">
                      <a:solidFill>
                        <a:srgbClr val="00365B"/>
                      </a:solidFill>
                      <a:prstDash val="solid"/>
                      <a:round/>
                      <a:headEnd type="none" w="med" len="med"/>
                      <a:tailEnd type="none" w="med" len="med"/>
                    </a:lnR>
                    <a:lnT w="4763" cap="flat" cmpd="sng" algn="ctr">
                      <a:solidFill>
                        <a:srgbClr val="20375B"/>
                      </a:solidFill>
                      <a:prstDash val="solid"/>
                      <a:round/>
                      <a:headEnd type="none" w="med" len="med"/>
                      <a:tailEnd type="none" w="med" len="med"/>
                    </a:lnT>
                    <a:lnB w="4763" cap="flat" cmpd="sng" algn="ctr">
                      <a:solidFill>
                        <a:srgbClr val="F0425B"/>
                      </a:solidFill>
                      <a:prstDash val="solid"/>
                      <a:round/>
                      <a:headEnd type="none" w="med" len="med"/>
                      <a:tailEnd type="none" w="med" len="med"/>
                    </a:lnB>
                  </a:tcPr>
                </a:tc>
                <a:tc>
                  <a:txBody>
                    <a:bodyPr/>
                    <a:lstStyle/>
                    <a:p>
                      <a:pPr algn="l" fontAlgn="t"/>
                      <a:r>
                        <a:rPr lang="en-US" sz="1400" dirty="0">
                          <a:effectLst/>
                        </a:rPr>
                        <a:t>Oracle</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241502"/>
                  </a:ext>
                </a:extLst>
              </a:tr>
              <a:tr h="310810">
                <a:tc rowSpan="3">
                  <a:txBody>
                    <a:bodyPr/>
                    <a:lstStyle/>
                    <a:p>
                      <a:pPr algn="l" fontAlgn="t"/>
                      <a:r>
                        <a:rPr lang="en-US" sz="1400" b="1" dirty="0">
                          <a:effectLst/>
                        </a:rPr>
                        <a:t>Azure SQL DB MI</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a:effectLst/>
                        </a:rPr>
                        <a:t>SQL Server</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r>
                        <a:rPr lang="en-US" sz="1400">
                          <a:effectLst/>
                        </a:rPr>
                        <a:t>✔</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r>
                        <a:rPr lang="en-US" sz="1400">
                          <a:effectLst/>
                        </a:rPr>
                        <a:t>GA</a:t>
                      </a:r>
                    </a:p>
                  </a:txBody>
                  <a:tcPr marL="60943" marR="60943" marT="45707" marB="45707"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12312277"/>
                  </a:ext>
                </a:extLst>
              </a:tr>
              <a:tr h="310810">
                <a:tc vMerge="1">
                  <a:txBody>
                    <a:bodyPr/>
                    <a:lstStyle/>
                    <a:p>
                      <a:pPr algn="l" fontAlgn="t"/>
                      <a:endParaRPr lang="en-US" sz="1400" dirty="0">
                        <a:effectLst/>
                      </a:endParaRPr>
                    </a:p>
                  </a:txBody>
                  <a:tcPr marL="60943" marR="60943" marT="45707" marB="45707">
                    <a:lnL w="12700" cap="flat" cmpd="sng" algn="ctr">
                      <a:solidFill>
                        <a:srgbClr val="104D5B"/>
                      </a:solidFill>
                      <a:prstDash val="solid"/>
                      <a:round/>
                      <a:headEnd type="none" w="med" len="med"/>
                      <a:tailEnd type="none" w="med" len="med"/>
                    </a:lnL>
                    <a:lnR w="12700" cap="flat" cmpd="sng" algn="ctr">
                      <a:solidFill>
                        <a:srgbClr val="D0565B"/>
                      </a:solidFill>
                      <a:prstDash val="solid"/>
                      <a:round/>
                      <a:headEnd type="none" w="med" len="med"/>
                      <a:tailEnd type="none" w="med" len="med"/>
                    </a:lnR>
                    <a:lnT w="4763" cap="flat" cmpd="sng" algn="ctr">
                      <a:solidFill>
                        <a:srgbClr val="C0515B"/>
                      </a:solidFill>
                      <a:prstDash val="solid"/>
                      <a:round/>
                      <a:headEnd type="none" w="med" len="med"/>
                      <a:tailEnd type="none" w="med" len="med"/>
                    </a:lnT>
                    <a:lnB w="4763" cap="flat" cmpd="sng" algn="ctr">
                      <a:solidFill>
                        <a:srgbClr val="60515B"/>
                      </a:solidFill>
                      <a:prstDash val="solid"/>
                      <a:round/>
                      <a:headEnd type="none" w="med" len="med"/>
                      <a:tailEnd type="none" w="med" len="med"/>
                    </a:lnB>
                  </a:tcPr>
                </a:tc>
                <a:tc>
                  <a:txBody>
                    <a:bodyPr/>
                    <a:lstStyle/>
                    <a:p>
                      <a:pPr algn="l" fontAlgn="t"/>
                      <a:r>
                        <a:rPr lang="en-US" sz="1400">
                          <a:effectLst/>
                        </a:rPr>
                        <a:t>RDS SQL</a:t>
                      </a:r>
                    </a:p>
                  </a:txBody>
                  <a:tcPr marL="60943" marR="60943" marT="45707" marB="45707" anchor="ctr"/>
                </a:tc>
                <a:tc>
                  <a:txBody>
                    <a:bodyPr/>
                    <a:lstStyle/>
                    <a:p>
                      <a:pPr algn="ctr" fontAlgn="t"/>
                      <a:endParaRPr lang="en-US" sz="1400" dirty="0">
                        <a:effectLst/>
                      </a:endParaRPr>
                    </a:p>
                  </a:txBody>
                  <a:tcPr marL="60943" marR="60943" marT="45707" marB="45707" anchor="ctr"/>
                </a:tc>
                <a:tc>
                  <a:txBody>
                    <a:bodyPr/>
                    <a:lstStyle/>
                    <a:p>
                      <a:pPr algn="ctr" fontAlgn="t"/>
                      <a:endParaRPr lang="en-US" sz="1400">
                        <a:effectLst/>
                      </a:endParaRPr>
                    </a:p>
                  </a:txBody>
                  <a:tcPr marL="60943" marR="60943" marT="45707" marB="45707" anchor="ctr"/>
                </a:tc>
                <a:extLst>
                  <a:ext uri="{0D108BD9-81ED-4DB2-BD59-A6C34878D82A}">
                    <a16:rowId xmlns:a16="http://schemas.microsoft.com/office/drawing/2014/main" val="599362545"/>
                  </a:ext>
                </a:extLst>
              </a:tr>
              <a:tr h="310810">
                <a:tc vMerge="1">
                  <a:txBody>
                    <a:bodyPr/>
                    <a:lstStyle/>
                    <a:p>
                      <a:pPr algn="l" fontAlgn="t"/>
                      <a:endParaRPr lang="en-US" sz="1400" dirty="0">
                        <a:effectLst/>
                      </a:endParaRPr>
                    </a:p>
                  </a:txBody>
                  <a:tcPr marL="60943" marR="60943" marT="45707" marB="45707">
                    <a:lnL w="12700" cap="flat" cmpd="sng" algn="ctr">
                      <a:solidFill>
                        <a:srgbClr val="204F5B"/>
                      </a:solidFill>
                      <a:prstDash val="solid"/>
                      <a:round/>
                      <a:headEnd type="none" w="med" len="med"/>
                      <a:tailEnd type="none" w="med" len="med"/>
                    </a:lnL>
                    <a:lnR w="12700" cap="flat" cmpd="sng" algn="ctr">
                      <a:solidFill>
                        <a:srgbClr val="D0535B"/>
                      </a:solidFill>
                      <a:prstDash val="solid"/>
                      <a:round/>
                      <a:headEnd type="none" w="med" len="med"/>
                      <a:tailEnd type="none" w="med" len="med"/>
                    </a:lnR>
                    <a:lnT w="4763" cap="flat" cmpd="sng" algn="ctr">
                      <a:solidFill>
                        <a:srgbClr val="60515B"/>
                      </a:solidFill>
                      <a:prstDash val="solid"/>
                      <a:round/>
                      <a:headEnd type="none" w="med" len="med"/>
                      <a:tailEnd type="none" w="med" len="med"/>
                    </a:lnT>
                    <a:lnB w="4763" cap="flat" cmpd="sng" algn="ctr">
                      <a:solidFill>
                        <a:srgbClr val="70595B"/>
                      </a:solidFill>
                      <a:prstDash val="solid"/>
                      <a:round/>
                      <a:headEnd type="none" w="med" len="med"/>
                      <a:tailEnd type="none" w="med" len="med"/>
                    </a:lnB>
                  </a:tcPr>
                </a:tc>
                <a:tc>
                  <a:txBody>
                    <a:bodyPr/>
                    <a:lstStyle/>
                    <a:p>
                      <a:pPr algn="l" fontAlgn="t"/>
                      <a:r>
                        <a:rPr lang="en-US" sz="1400" dirty="0">
                          <a:effectLst/>
                        </a:rPr>
                        <a:t>Oracle</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453033"/>
                  </a:ext>
                </a:extLst>
              </a:tr>
              <a:tr h="310810">
                <a:tc rowSpan="2">
                  <a:txBody>
                    <a:bodyPr/>
                    <a:lstStyle/>
                    <a:p>
                      <a:pPr algn="l" fontAlgn="t"/>
                      <a:r>
                        <a:rPr lang="en-US" sz="1400" b="1" dirty="0">
                          <a:effectLst/>
                        </a:rPr>
                        <a:t>Azure SQL VM</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a:effectLst/>
                        </a:rPr>
                        <a:t>SQL Server</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r>
                        <a:rPr lang="en-US" sz="1400">
                          <a:effectLst/>
                        </a:rPr>
                        <a:t>✔</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r>
                        <a:rPr lang="en-US" sz="1400">
                          <a:effectLst/>
                        </a:rPr>
                        <a:t>GA</a:t>
                      </a:r>
                    </a:p>
                  </a:txBody>
                  <a:tcPr marL="60943" marR="60943" marT="45707" marB="45707"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8923083"/>
                  </a:ext>
                </a:extLst>
              </a:tr>
              <a:tr h="310810">
                <a:tc vMerge="1">
                  <a:txBody>
                    <a:bodyPr/>
                    <a:lstStyle/>
                    <a:p>
                      <a:pPr algn="l" fontAlgn="t"/>
                      <a:endParaRPr lang="en-US" sz="1400" dirty="0">
                        <a:effectLst/>
                      </a:endParaRPr>
                    </a:p>
                  </a:txBody>
                  <a:tcPr marL="60943" marR="60943" marT="45707" marB="45707">
                    <a:lnL w="12700" cap="flat" cmpd="sng" algn="ctr">
                      <a:solidFill>
                        <a:srgbClr val="E0B35A"/>
                      </a:solidFill>
                      <a:prstDash val="solid"/>
                      <a:round/>
                      <a:headEnd type="none" w="med" len="med"/>
                      <a:tailEnd type="none" w="med" len="med"/>
                    </a:lnL>
                    <a:lnR w="12700" cap="flat" cmpd="sng" algn="ctr">
                      <a:solidFill>
                        <a:srgbClr val="70BD5A"/>
                      </a:solidFill>
                      <a:prstDash val="solid"/>
                      <a:round/>
                      <a:headEnd type="none" w="med" len="med"/>
                      <a:tailEnd type="none" w="med" len="med"/>
                    </a:lnR>
                    <a:lnT w="4763" cap="flat" cmpd="sng" algn="ctr">
                      <a:solidFill>
                        <a:srgbClr val="70B45A"/>
                      </a:solidFill>
                      <a:prstDash val="solid"/>
                      <a:round/>
                      <a:headEnd type="none" w="med" len="med"/>
                      <a:tailEnd type="none" w="med" len="med"/>
                    </a:lnT>
                    <a:lnB w="4763" cap="flat" cmpd="sng" algn="ctr">
                      <a:solidFill>
                        <a:srgbClr val="10009F"/>
                      </a:solidFill>
                      <a:prstDash val="solid"/>
                      <a:round/>
                      <a:headEnd type="none" w="med" len="med"/>
                      <a:tailEnd type="none" w="med" len="med"/>
                    </a:lnB>
                  </a:tcPr>
                </a:tc>
                <a:tc>
                  <a:txBody>
                    <a:bodyPr/>
                    <a:lstStyle/>
                    <a:p>
                      <a:pPr algn="l" fontAlgn="t"/>
                      <a:r>
                        <a:rPr lang="en-US" sz="1400" dirty="0">
                          <a:effectLst/>
                        </a:rPr>
                        <a:t>Oracle</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5379566"/>
                  </a:ext>
                </a:extLst>
              </a:tr>
              <a:tr h="310810">
                <a:tc>
                  <a:txBody>
                    <a:bodyPr/>
                    <a:lstStyle/>
                    <a:p>
                      <a:pPr algn="l" fontAlgn="t"/>
                      <a:r>
                        <a:rPr lang="en-US" sz="1400" b="1" dirty="0">
                          <a:effectLst/>
                        </a:rPr>
                        <a:t>Azure Cosmos DB</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dirty="0">
                          <a:effectLst/>
                        </a:rPr>
                        <a:t>MongoDB</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400" dirty="0">
                          <a:effectLst/>
                        </a:rPr>
                        <a:t>✔</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400" dirty="0">
                          <a:effectLst/>
                        </a:rPr>
                        <a:t>GA</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038676"/>
                  </a:ext>
                </a:extLst>
              </a:tr>
              <a:tr h="310810">
                <a:tc>
                  <a:txBody>
                    <a:bodyPr/>
                    <a:lstStyle/>
                    <a:p>
                      <a:pPr algn="l" fontAlgn="t"/>
                      <a:r>
                        <a:rPr lang="en-US" sz="1400" b="1" dirty="0">
                          <a:effectLst/>
                        </a:rPr>
                        <a:t>Azure DB for MySQL</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dirty="0">
                          <a:effectLst/>
                        </a:rPr>
                        <a:t>MySQL</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984287"/>
                  </a:ext>
                </a:extLst>
              </a:tr>
              <a:tr h="310810">
                <a:tc rowSpan="3">
                  <a:txBody>
                    <a:bodyPr/>
                    <a:lstStyle/>
                    <a:p>
                      <a:pPr algn="l" fontAlgn="t"/>
                      <a:r>
                        <a:rPr lang="en-US" sz="1400" b="1" dirty="0">
                          <a:effectLst/>
                        </a:rPr>
                        <a:t>Azure DB for PostgreSQL</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dirty="0">
                          <a:effectLst/>
                        </a:rPr>
                        <a:t>RDS MySQL</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endParaRPr lang="en-US" sz="1400" dirty="0">
                        <a:effectLst/>
                      </a:endParaRP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endParaRPr lang="en-US" sz="1400" dirty="0">
                        <a:effectLst/>
                      </a:endParaRPr>
                    </a:p>
                  </a:txBody>
                  <a:tcPr marL="60943" marR="60943" marT="45707" marB="45707"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68064589"/>
                  </a:ext>
                </a:extLst>
              </a:tr>
              <a:tr h="310810">
                <a:tc vMerge="1">
                  <a:txBody>
                    <a:bodyPr/>
                    <a:lstStyle/>
                    <a:p>
                      <a:pPr algn="l" fontAlgn="t"/>
                      <a:endParaRPr lang="en-US" sz="1400" dirty="0">
                        <a:effectLst/>
                      </a:endParaRPr>
                    </a:p>
                  </a:txBody>
                  <a:tcPr marL="60943" marR="60943" marT="45707" marB="45707">
                    <a:lnL w="12700" cap="flat" cmpd="sng" algn="ctr">
                      <a:solidFill>
                        <a:srgbClr val="30E69E"/>
                      </a:solidFill>
                      <a:prstDash val="solid"/>
                      <a:round/>
                      <a:headEnd type="none" w="med" len="med"/>
                      <a:tailEnd type="none" w="med" len="med"/>
                    </a:lnL>
                    <a:lnR w="12700" cap="flat" cmpd="sng" algn="ctr">
                      <a:solidFill>
                        <a:srgbClr val="C0E99E"/>
                      </a:solidFill>
                      <a:prstDash val="solid"/>
                      <a:round/>
                      <a:headEnd type="none" w="med" len="med"/>
                      <a:tailEnd type="none" w="med" len="med"/>
                    </a:lnR>
                    <a:lnT w="4763" cap="flat" cmpd="sng" algn="ctr">
                      <a:solidFill>
                        <a:srgbClr val="10EB9E"/>
                      </a:solidFill>
                      <a:prstDash val="solid"/>
                      <a:round/>
                      <a:headEnd type="none" w="med" len="med"/>
                      <a:tailEnd type="none" w="med" len="med"/>
                    </a:lnT>
                    <a:lnB w="4763" cap="flat" cmpd="sng" algn="ctr">
                      <a:solidFill>
                        <a:srgbClr val="A0F19E"/>
                      </a:solidFill>
                      <a:prstDash val="solid"/>
                      <a:round/>
                      <a:headEnd type="none" w="med" len="med"/>
                      <a:tailEnd type="none" w="med" len="med"/>
                    </a:lnB>
                  </a:tcPr>
                </a:tc>
                <a:tc>
                  <a:txBody>
                    <a:bodyPr/>
                    <a:lstStyle/>
                    <a:p>
                      <a:pPr algn="l" fontAlgn="t"/>
                      <a:r>
                        <a:rPr lang="en-US" sz="1400">
                          <a:effectLst/>
                        </a:rPr>
                        <a:t>PostgreSQL</a:t>
                      </a:r>
                    </a:p>
                  </a:txBody>
                  <a:tcPr marL="60943" marR="60943" marT="45707" marB="45707" anchor="ctr"/>
                </a:tc>
                <a:tc>
                  <a:txBody>
                    <a:bodyPr/>
                    <a:lstStyle/>
                    <a:p>
                      <a:pPr algn="ctr" fontAlgn="t"/>
                      <a:endParaRPr lang="en-US" sz="1400" dirty="0">
                        <a:effectLst/>
                      </a:endParaRPr>
                    </a:p>
                  </a:txBody>
                  <a:tcPr marL="60943" marR="60943" marT="45707" marB="45707" anchor="ctr"/>
                </a:tc>
                <a:tc>
                  <a:txBody>
                    <a:bodyPr/>
                    <a:lstStyle/>
                    <a:p>
                      <a:pPr algn="ctr" fontAlgn="t"/>
                      <a:endParaRPr lang="en-US" sz="1400" dirty="0">
                        <a:effectLst/>
                      </a:endParaRPr>
                    </a:p>
                  </a:txBody>
                  <a:tcPr marL="60943" marR="60943" marT="45707" marB="45707" anchor="ctr"/>
                </a:tc>
                <a:extLst>
                  <a:ext uri="{0D108BD9-81ED-4DB2-BD59-A6C34878D82A}">
                    <a16:rowId xmlns:a16="http://schemas.microsoft.com/office/drawing/2014/main" val="1487406694"/>
                  </a:ext>
                </a:extLst>
              </a:tr>
              <a:tr h="310810">
                <a:tc vMerge="1">
                  <a:txBody>
                    <a:bodyPr/>
                    <a:lstStyle/>
                    <a:p>
                      <a:pPr algn="l" fontAlgn="t"/>
                      <a:endParaRPr lang="en-US" sz="1400" dirty="0">
                        <a:effectLst/>
                      </a:endParaRPr>
                    </a:p>
                  </a:txBody>
                  <a:tcPr marL="60943" marR="60943" marT="45707" marB="45707">
                    <a:lnL w="12700" cap="flat" cmpd="sng" algn="ctr">
                      <a:solidFill>
                        <a:srgbClr val="A0EE9E"/>
                      </a:solidFill>
                      <a:prstDash val="solid"/>
                      <a:round/>
                      <a:headEnd type="none" w="med" len="med"/>
                      <a:tailEnd type="none" w="med" len="med"/>
                    </a:lnL>
                    <a:lnR w="12700" cap="flat" cmpd="sng" algn="ctr">
                      <a:solidFill>
                        <a:srgbClr val="A0F19E"/>
                      </a:solidFill>
                      <a:prstDash val="solid"/>
                      <a:round/>
                      <a:headEnd type="none" w="med" len="med"/>
                      <a:tailEnd type="none" w="med" len="med"/>
                    </a:lnR>
                    <a:lnT w="4763" cap="flat" cmpd="sng" algn="ctr">
                      <a:solidFill>
                        <a:srgbClr val="A0F19E"/>
                      </a:solidFill>
                      <a:prstDash val="solid"/>
                      <a:round/>
                      <a:headEnd type="none" w="med" len="med"/>
                      <a:tailEnd type="none" w="med" len="med"/>
                    </a:lnT>
                    <a:lnB w="12700" cap="flat" cmpd="sng" algn="ctr">
                      <a:solidFill>
                        <a:srgbClr val="E0F09E"/>
                      </a:solidFill>
                      <a:prstDash val="solid"/>
                      <a:round/>
                      <a:headEnd type="none" w="med" len="med"/>
                      <a:tailEnd type="none" w="med" len="med"/>
                    </a:lnB>
                  </a:tcPr>
                </a:tc>
                <a:tc>
                  <a:txBody>
                    <a:bodyPr/>
                    <a:lstStyle/>
                    <a:p>
                      <a:pPr algn="l" fontAlgn="t"/>
                      <a:r>
                        <a:rPr lang="en-US" sz="1400" dirty="0">
                          <a:effectLst/>
                        </a:rPr>
                        <a:t>RDS PostgreSQL</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endParaRPr lang="en-US" sz="1400" dirty="0"/>
                    </a:p>
                  </a:txBody>
                  <a:tcPr marL="73132" marR="73132" marT="36566" marB="36566" anchor="ctr">
                    <a:lnB w="28575" cap="flat" cmpd="sng" algn="ctr">
                      <a:solidFill>
                        <a:schemeClr val="tx1"/>
                      </a:solidFill>
                      <a:prstDash val="solid"/>
                      <a:round/>
                      <a:headEnd type="none" w="med" len="med"/>
                      <a:tailEnd type="none" w="med" len="med"/>
                    </a:lnB>
                  </a:tcPr>
                </a:tc>
                <a:tc>
                  <a:txBody>
                    <a:bodyPr/>
                    <a:lstStyle/>
                    <a:p>
                      <a:endParaRPr lang="en-US" sz="1400" dirty="0"/>
                    </a:p>
                  </a:txBody>
                  <a:tcPr marL="73132" marR="73132" marT="36566" marB="36566"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488928"/>
                  </a:ext>
                </a:extLst>
              </a:tr>
            </a:tbl>
          </a:graphicData>
        </a:graphic>
      </p:graphicFrame>
    </p:spTree>
    <p:extLst>
      <p:ext uri="{BB962C8B-B14F-4D97-AF65-F5344CB8AC3E}">
        <p14:creationId xmlns:p14="http://schemas.microsoft.com/office/powerpoint/2010/main" val="211810647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prstGeom prst="rect">
            <a:avLst/>
          </a:prstGeom>
        </p:spPr>
        <p:txBody>
          <a:bodyPr vert="horz" wrap="square" lIns="91427" tIns="45713" rIns="91427" bIns="45713" rtlCol="0" anchor="ctr">
            <a:noAutofit/>
          </a:bodyPr>
          <a:lstStyle/>
          <a:p>
            <a:pPr defTabSz="914225">
              <a:spcBef>
                <a:spcPts val="1200"/>
              </a:spcBef>
              <a:spcAft>
                <a:spcPts val="1200"/>
              </a:spcAft>
            </a:pPr>
            <a:r>
              <a:rPr lang="en-US" dirty="0">
                <a:ea typeface="+mj-ea"/>
                <a:cs typeface="+mj-cs"/>
              </a:rPr>
              <a:t>Azure Database Migration Service: </a:t>
            </a:r>
            <a:br>
              <a:rPr lang="en-US" dirty="0">
                <a:ea typeface="+mj-ea"/>
                <a:cs typeface="+mj-cs"/>
              </a:rPr>
            </a:br>
            <a:r>
              <a:rPr lang="en-US" sz="3600" dirty="0">
                <a:solidFill>
                  <a:schemeClr val="accent3"/>
                </a:solidFill>
                <a:ea typeface="+mj-ea"/>
                <a:cs typeface="+mj-cs"/>
              </a:rPr>
              <a:t>Online </a:t>
            </a:r>
            <a:br>
              <a:rPr lang="en-US" sz="3600" dirty="0">
                <a:solidFill>
                  <a:schemeClr val="accent3"/>
                </a:solidFill>
                <a:ea typeface="+mj-ea"/>
                <a:cs typeface="+mj-cs"/>
              </a:rPr>
            </a:br>
            <a:r>
              <a:rPr lang="en-US" sz="3600" dirty="0">
                <a:solidFill>
                  <a:schemeClr val="accent3"/>
                </a:solidFill>
                <a:ea typeface="+mj-ea"/>
                <a:cs typeface="+mj-cs"/>
              </a:rPr>
              <a:t>(Continuous Sync) Migration</a:t>
            </a:r>
            <a:br>
              <a:rPr lang="en-US" sz="3600" dirty="0">
                <a:solidFill>
                  <a:schemeClr val="accent3"/>
                </a:solidFill>
                <a:ea typeface="+mj-ea"/>
                <a:cs typeface="+mj-cs"/>
              </a:rPr>
            </a:br>
            <a:r>
              <a:rPr lang="en-US" sz="3600" dirty="0">
                <a:solidFill>
                  <a:schemeClr val="accent3"/>
                </a:solidFill>
                <a:ea typeface="+mj-ea"/>
                <a:cs typeface="+mj-cs"/>
              </a:rPr>
              <a:t>Scenarios  </a:t>
            </a:r>
            <a:endParaRPr lang="en-US" dirty="0">
              <a:solidFill>
                <a:schemeClr val="accent3"/>
              </a:solidFill>
              <a:ea typeface="+mj-ea"/>
              <a:cs typeface="+mj-cs"/>
            </a:endParaRPr>
          </a:p>
        </p:txBody>
      </p:sp>
      <p:grpSp>
        <p:nvGrpSpPr>
          <p:cNvPr id="52" name="Group 51">
            <a:extLst>
              <a:ext uri="{FF2B5EF4-FFF2-40B4-BE49-F238E27FC236}">
                <a16:creationId xmlns:a16="http://schemas.microsoft.com/office/drawing/2014/main" id="{F075F387-8CDD-47EA-9F1D-FFC5AEB8B86E}"/>
              </a:ext>
            </a:extLst>
          </p:cNvPr>
          <p:cNvGrpSpPr/>
          <p:nvPr/>
        </p:nvGrpSpPr>
        <p:grpSpPr>
          <a:xfrm>
            <a:off x="8458619" y="-152182"/>
            <a:ext cx="3650525" cy="638856"/>
            <a:chOff x="8458619" y="-89842"/>
            <a:chExt cx="3650525" cy="638856"/>
          </a:xfrm>
        </p:grpSpPr>
        <p:pic>
          <p:nvPicPr>
            <p:cNvPr id="77" name="Picture 76">
              <a:extLst>
                <a:ext uri="{FF2B5EF4-FFF2-40B4-BE49-F238E27FC236}">
                  <a16:creationId xmlns:a16="http://schemas.microsoft.com/office/drawing/2014/main" id="{D0E5DEAC-5A7E-4E64-849C-A688B7BBE442}"/>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2" name="AutoShape 46">
              <a:extLst>
                <a:ext uri="{FF2B5EF4-FFF2-40B4-BE49-F238E27FC236}">
                  <a16:creationId xmlns:a16="http://schemas.microsoft.com/office/drawing/2014/main" id="{F0A2645F-25C7-4E31-A7FA-8E17C8F3E5E8}"/>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933C7D9-034A-4109-8A3E-AB5B64AE3D2B}"/>
              </a:ext>
            </a:extLst>
          </p:cNvPr>
          <p:cNvGrpSpPr/>
          <p:nvPr/>
        </p:nvGrpSpPr>
        <p:grpSpPr>
          <a:xfrm>
            <a:off x="751745" y="482075"/>
            <a:ext cx="1989455" cy="1661645"/>
            <a:chOff x="8140457" y="1989821"/>
            <a:chExt cx="1989455" cy="1661645"/>
          </a:xfrm>
        </p:grpSpPr>
        <p:sp>
          <p:nvSpPr>
            <p:cNvPr id="19" name="Freeform 163">
              <a:extLst>
                <a:ext uri="{FF2B5EF4-FFF2-40B4-BE49-F238E27FC236}">
                  <a16:creationId xmlns:a16="http://schemas.microsoft.com/office/drawing/2014/main" id="{E0CEF7D1-54AD-48AF-853A-C41E12D236AD}"/>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86DACA9-A100-4C2A-9316-E153642CC8CF}"/>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1" name="Up Arrow 7">
              <a:extLst>
                <a:ext uri="{FF2B5EF4-FFF2-40B4-BE49-F238E27FC236}">
                  <a16:creationId xmlns:a16="http://schemas.microsoft.com/office/drawing/2014/main" id="{E619F93B-CAD4-4DC6-88C9-7A1C543C582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 name="Freeform 8">
              <a:extLst>
                <a:ext uri="{FF2B5EF4-FFF2-40B4-BE49-F238E27FC236}">
                  <a16:creationId xmlns:a16="http://schemas.microsoft.com/office/drawing/2014/main" id="{86DF4BC6-659E-407E-B96D-2BA8B321DB98}"/>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3" name="Rectangle 22">
            <a:extLst>
              <a:ext uri="{FF2B5EF4-FFF2-40B4-BE49-F238E27FC236}">
                <a16:creationId xmlns:a16="http://schemas.microsoft.com/office/drawing/2014/main" id="{D6A116BC-AAF0-402E-A2BC-05DE5EDDF44A}"/>
              </a:ext>
            </a:extLst>
          </p:cNvPr>
          <p:cNvSpPr/>
          <p:nvPr/>
        </p:nvSpPr>
        <p:spPr bwMode="auto">
          <a:xfrm>
            <a:off x="9277079" y="-15759"/>
            <a:ext cx="664684" cy="65290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Send" title="Icon of a paper airplane">
            <a:extLst>
              <a:ext uri="{FF2B5EF4-FFF2-40B4-BE49-F238E27FC236}">
                <a16:creationId xmlns:a16="http://schemas.microsoft.com/office/drawing/2014/main" id="{F1B635E0-52A5-46FA-995D-31CDE78F179C}"/>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2C85A638-0262-499A-B868-5CB082ED818E}"/>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4" name="Table 3">
            <a:extLst>
              <a:ext uri="{FF2B5EF4-FFF2-40B4-BE49-F238E27FC236}">
                <a16:creationId xmlns:a16="http://schemas.microsoft.com/office/drawing/2014/main" id="{C67CC1EE-9F7F-4127-AD46-9136C2F4ED85}"/>
              </a:ext>
            </a:extLst>
          </p:cNvPr>
          <p:cNvGraphicFramePr>
            <a:graphicFrameLocks noGrp="1"/>
          </p:cNvGraphicFramePr>
          <p:nvPr>
            <p:extLst>
              <p:ext uri="{D42A27DB-BD31-4B8C-83A1-F6EECF244321}">
                <p14:modId xmlns:p14="http://schemas.microsoft.com/office/powerpoint/2010/main" val="2927913026"/>
              </p:ext>
            </p:extLst>
          </p:nvPr>
        </p:nvGraphicFramePr>
        <p:xfrm>
          <a:off x="891104" y="2143720"/>
          <a:ext cx="5594605" cy="4351335"/>
        </p:xfrm>
        <a:graphic>
          <a:graphicData uri="http://schemas.openxmlformats.org/drawingml/2006/table">
            <a:tbl>
              <a:tblPr>
                <a:tableStyleId>{5940675A-B579-460E-94D1-54222C63F5DA}</a:tableStyleId>
              </a:tblPr>
              <a:tblGrid>
                <a:gridCol w="1407959">
                  <a:extLst>
                    <a:ext uri="{9D8B030D-6E8A-4147-A177-3AD203B41FA5}">
                      <a16:colId xmlns:a16="http://schemas.microsoft.com/office/drawing/2014/main" val="4004158200"/>
                    </a:ext>
                  </a:extLst>
                </a:gridCol>
                <a:gridCol w="1182188">
                  <a:extLst>
                    <a:ext uri="{9D8B030D-6E8A-4147-A177-3AD203B41FA5}">
                      <a16:colId xmlns:a16="http://schemas.microsoft.com/office/drawing/2014/main" val="3327410621"/>
                    </a:ext>
                  </a:extLst>
                </a:gridCol>
                <a:gridCol w="1358538">
                  <a:extLst>
                    <a:ext uri="{9D8B030D-6E8A-4147-A177-3AD203B41FA5}">
                      <a16:colId xmlns:a16="http://schemas.microsoft.com/office/drawing/2014/main" val="1115905268"/>
                    </a:ext>
                  </a:extLst>
                </a:gridCol>
                <a:gridCol w="1645920">
                  <a:extLst>
                    <a:ext uri="{9D8B030D-6E8A-4147-A177-3AD203B41FA5}">
                      <a16:colId xmlns:a16="http://schemas.microsoft.com/office/drawing/2014/main" val="1735074410"/>
                    </a:ext>
                  </a:extLst>
                </a:gridCol>
              </a:tblGrid>
              <a:tr h="290089">
                <a:tc>
                  <a:txBody>
                    <a:bodyPr/>
                    <a:lstStyle/>
                    <a:p>
                      <a:pPr algn="l" fontAlgn="b"/>
                      <a:r>
                        <a:rPr lang="en-US" sz="1300" b="1" dirty="0">
                          <a:effectLst/>
                        </a:rPr>
                        <a:t>Target</a:t>
                      </a:r>
                    </a:p>
                  </a:txBody>
                  <a:tcPr marL="56880" marR="56880" marT="42660" marB="42660" anchor="ctr"/>
                </a:tc>
                <a:tc>
                  <a:txBody>
                    <a:bodyPr/>
                    <a:lstStyle/>
                    <a:p>
                      <a:pPr algn="l" fontAlgn="b"/>
                      <a:r>
                        <a:rPr lang="en-US" sz="1300" b="1" dirty="0">
                          <a:effectLst/>
                        </a:rPr>
                        <a:t>Source</a:t>
                      </a:r>
                    </a:p>
                  </a:txBody>
                  <a:tcPr marL="56880" marR="56880" marT="42660" marB="42660" anchor="ctr"/>
                </a:tc>
                <a:tc>
                  <a:txBody>
                    <a:bodyPr/>
                    <a:lstStyle/>
                    <a:p>
                      <a:pPr algn="ctr" fontAlgn="b"/>
                      <a:r>
                        <a:rPr lang="en-US" sz="1300" b="1" dirty="0">
                          <a:effectLst/>
                        </a:rPr>
                        <a:t>Support</a:t>
                      </a:r>
                    </a:p>
                  </a:txBody>
                  <a:tcPr marL="56880" marR="56880" marT="42660" marB="42660" anchor="ctr"/>
                </a:tc>
                <a:tc>
                  <a:txBody>
                    <a:bodyPr/>
                    <a:lstStyle/>
                    <a:p>
                      <a:pPr algn="ctr" fontAlgn="b"/>
                      <a:r>
                        <a:rPr lang="en-US" sz="1300" b="1" dirty="0">
                          <a:effectLst/>
                        </a:rPr>
                        <a:t>Status</a:t>
                      </a:r>
                    </a:p>
                  </a:txBody>
                  <a:tcPr marL="56880" marR="56880" marT="42660" marB="42660" anchor="ctr"/>
                </a:tc>
                <a:extLst>
                  <a:ext uri="{0D108BD9-81ED-4DB2-BD59-A6C34878D82A}">
                    <a16:rowId xmlns:a16="http://schemas.microsoft.com/office/drawing/2014/main" val="3201481684"/>
                  </a:ext>
                </a:extLst>
              </a:tr>
              <a:tr h="290089">
                <a:tc rowSpan="3">
                  <a:txBody>
                    <a:bodyPr/>
                    <a:lstStyle/>
                    <a:p>
                      <a:pPr algn="l" fontAlgn="t"/>
                      <a:r>
                        <a:rPr lang="en-US" sz="1300" b="1" dirty="0">
                          <a:effectLst/>
                        </a:rPr>
                        <a:t>Azure SQL DB</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l" fontAlgn="t"/>
                      <a:r>
                        <a:rPr lang="en-US" sz="1300" dirty="0">
                          <a:effectLst/>
                        </a:rPr>
                        <a:t>SQL Server</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2790386849"/>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3462606313"/>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dirty="0">
                        <a:effectLst/>
                      </a:endParaRP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dirty="0">
                        <a:effectLst/>
                      </a:endParaRP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499177"/>
                  </a:ext>
                </a:extLst>
              </a:tr>
              <a:tr h="290089">
                <a:tc rowSpan="3">
                  <a:txBody>
                    <a:bodyPr/>
                    <a:lstStyle/>
                    <a:p>
                      <a:pPr algn="l" fontAlgn="t"/>
                      <a:r>
                        <a:rPr lang="en-US" sz="1300" b="1" dirty="0">
                          <a:effectLst/>
                        </a:rPr>
                        <a:t>Azure SQL DB MI</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6336103"/>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871977030"/>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Private preview</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703055"/>
                  </a:ext>
                </a:extLst>
              </a:tr>
              <a:tr h="290089">
                <a:tc rowSpan="2">
                  <a:txBody>
                    <a:bodyPr/>
                    <a:lstStyle/>
                    <a:p>
                      <a:pPr algn="l" fontAlgn="t"/>
                      <a:r>
                        <a:rPr lang="en-US" sz="1300" b="1" dirty="0">
                          <a:effectLst/>
                        </a:rPr>
                        <a:t>Azure SQL VM</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endParaRPr lang="en-US" sz="1300">
                        <a:effectLst/>
                      </a:endParaRP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endParaRPr lang="en-US" sz="1300">
                        <a:effectLst/>
                      </a:endParaRP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96442221"/>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a:effectLst/>
                      </a:endParaRP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a:effectLst/>
                      </a:endParaRP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415440"/>
                  </a:ext>
                </a:extLst>
              </a:tr>
              <a:tr h="290089">
                <a:tc>
                  <a:txBody>
                    <a:bodyPr/>
                    <a:lstStyle/>
                    <a:p>
                      <a:pPr algn="l" fontAlgn="t"/>
                      <a:r>
                        <a:rPr lang="en-US" sz="1300" b="1" dirty="0">
                          <a:effectLst/>
                        </a:rPr>
                        <a:t>Azure Cosmos DB</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MongoDB</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918371"/>
                  </a:ext>
                </a:extLst>
              </a:tr>
              <a:tr h="290089">
                <a:tc rowSpan="2">
                  <a:txBody>
                    <a:bodyPr/>
                    <a:lstStyle/>
                    <a:p>
                      <a:pPr algn="l" fontAlgn="t"/>
                      <a:r>
                        <a:rPr lang="en-US" sz="1300" b="1" dirty="0">
                          <a:effectLst/>
                        </a:rPr>
                        <a:t>Azure DB for MySQL</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MySQL</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74857475"/>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MySQL</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GA</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6027764"/>
                  </a:ext>
                </a:extLst>
              </a:tr>
              <a:tr h="290089">
                <a:tc rowSpan="3">
                  <a:txBody>
                    <a:bodyPr/>
                    <a:lstStyle/>
                    <a:p>
                      <a:pPr algn="l" fontAlgn="t"/>
                      <a:r>
                        <a:rPr lang="en-US" sz="1300" b="1" dirty="0">
                          <a:effectLst/>
                        </a:rPr>
                        <a:t>Azure DB for PostgreSQL</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PostgreSQL</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25240538"/>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PostgreSQL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398261667"/>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dirty="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dirty="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dirty="0">
                          <a:effectLst/>
                        </a:rPr>
                        <a:t>Private preview</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868569"/>
                  </a:ext>
                </a:extLst>
              </a:tr>
            </a:tbl>
          </a:graphicData>
        </a:graphic>
      </p:graphicFrame>
    </p:spTree>
    <p:extLst>
      <p:ext uri="{BB962C8B-B14F-4D97-AF65-F5344CB8AC3E}">
        <p14:creationId xmlns:p14="http://schemas.microsoft.com/office/powerpoint/2010/main" val="267641201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xfrm>
            <a:off x="907017" y="1299125"/>
            <a:ext cx="4994053" cy="611356"/>
          </a:xfrm>
          <a:prstGeom prst="rect">
            <a:avLst/>
          </a:prstGeom>
        </p:spPr>
        <p:txBody>
          <a:bodyPr vert="horz" wrap="square" lIns="0" tIns="45713" rIns="91427" bIns="45713" rtlCol="0" anchor="t">
            <a:noAutofit/>
          </a:bodyPr>
          <a:lstStyle/>
          <a:p>
            <a:pPr defTabSz="914225"/>
            <a:r>
              <a:rPr lang="en-US" sz="2000" dirty="0">
                <a:ea typeface="+mj-ea"/>
                <a:cs typeface="+mj-cs"/>
              </a:rPr>
              <a:t>Azure SQL Database Managed Instance</a:t>
            </a:r>
          </a:p>
        </p:txBody>
      </p:sp>
      <p:sp>
        <p:nvSpPr>
          <p:cNvPr id="7" name="TextBox 6">
            <a:extLst>
              <a:ext uri="{FF2B5EF4-FFF2-40B4-BE49-F238E27FC236}">
                <a16:creationId xmlns:a16="http://schemas.microsoft.com/office/drawing/2014/main" id="{62B9352D-DF8A-42B9-AF9A-2698B44EB255}"/>
              </a:ext>
            </a:extLst>
          </p:cNvPr>
          <p:cNvSpPr txBox="1"/>
          <p:nvPr/>
        </p:nvSpPr>
        <p:spPr>
          <a:xfrm>
            <a:off x="907017" y="2192575"/>
            <a:ext cx="5830620"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SQL Server to fully managed SQL in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Fully compatible with SQL Server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HA, Failover, Geo-DR, Intelligence</a:t>
            </a:r>
          </a:p>
        </p:txBody>
      </p:sp>
      <p:sp>
        <p:nvSpPr>
          <p:cNvPr id="12" name="Title 1">
            <a:extLst>
              <a:ext uri="{FF2B5EF4-FFF2-40B4-BE49-F238E27FC236}">
                <a16:creationId xmlns:a16="http://schemas.microsoft.com/office/drawing/2014/main" id="{4CFDAFE5-05F1-4951-913C-97558CDD3CF5}"/>
              </a:ext>
            </a:extLst>
          </p:cNvPr>
          <p:cNvSpPr txBox="1">
            <a:spLocks/>
          </p:cNvSpPr>
          <p:nvPr/>
        </p:nvSpPr>
        <p:spPr>
          <a:xfrm>
            <a:off x="884685" y="3733612"/>
            <a:ext cx="6147205" cy="553998"/>
          </a:xfrm>
          <a:prstGeom prst="rect">
            <a:avLst/>
          </a:prstGeom>
        </p:spPr>
        <p:txBody>
          <a:bodyPr vert="horz" wrap="square" lIns="0" tIns="45713" rIns="91427" bIns="45713"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25"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NEW: Azure SQL Database Hyperscale</a:t>
            </a:r>
          </a:p>
        </p:txBody>
      </p:sp>
      <p:sp>
        <p:nvSpPr>
          <p:cNvPr id="13" name="TextBox 12">
            <a:extLst>
              <a:ext uri="{FF2B5EF4-FFF2-40B4-BE49-F238E27FC236}">
                <a16:creationId xmlns:a16="http://schemas.microsoft.com/office/drawing/2014/main" id="{4AE5BE79-9AEE-47EB-93C0-97D9F91341A5}"/>
              </a:ext>
            </a:extLst>
          </p:cNvPr>
          <p:cNvSpPr txBox="1"/>
          <p:nvPr/>
        </p:nvSpPr>
        <p:spPr>
          <a:xfrm>
            <a:off x="884685" y="4276868"/>
            <a:ext cx="7496458"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New, highly scalable service tier with built in intelligence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multi-TB databases to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Auto-scale up to 100 TB per database</a:t>
            </a:r>
          </a:p>
        </p:txBody>
      </p:sp>
      <p:grpSp>
        <p:nvGrpSpPr>
          <p:cNvPr id="5" name="Group 4">
            <a:extLst>
              <a:ext uri="{FF2B5EF4-FFF2-40B4-BE49-F238E27FC236}">
                <a16:creationId xmlns:a16="http://schemas.microsoft.com/office/drawing/2014/main" id="{4C3B5F1D-BFC0-4F9E-B4D1-D1A0F995F4F6}"/>
              </a:ext>
            </a:extLst>
          </p:cNvPr>
          <p:cNvGrpSpPr/>
          <p:nvPr/>
        </p:nvGrpSpPr>
        <p:grpSpPr>
          <a:xfrm>
            <a:off x="8442625" y="3057236"/>
            <a:ext cx="2842358" cy="2543461"/>
            <a:chOff x="8442625" y="3057236"/>
            <a:chExt cx="2842358" cy="2543461"/>
          </a:xfrm>
        </p:grpSpPr>
        <p:grpSp>
          <p:nvGrpSpPr>
            <p:cNvPr id="4" name="Group 3">
              <a:extLst>
                <a:ext uri="{FF2B5EF4-FFF2-40B4-BE49-F238E27FC236}">
                  <a16:creationId xmlns:a16="http://schemas.microsoft.com/office/drawing/2014/main" id="{297B5414-BEDA-4C1D-9FF1-82106CDBF53F}"/>
                </a:ext>
              </a:extLst>
            </p:cNvPr>
            <p:cNvGrpSpPr/>
            <p:nvPr/>
          </p:nvGrpSpPr>
          <p:grpSpPr>
            <a:xfrm>
              <a:off x="8442625" y="3057236"/>
              <a:ext cx="1588065" cy="2112184"/>
              <a:chOff x="7894637" y="2328390"/>
              <a:chExt cx="1048329" cy="1394316"/>
            </a:xfrm>
          </p:grpSpPr>
          <p:grpSp>
            <p:nvGrpSpPr>
              <p:cNvPr id="37" name="Group 36">
                <a:extLst>
                  <a:ext uri="{FF2B5EF4-FFF2-40B4-BE49-F238E27FC236}">
                    <a16:creationId xmlns:a16="http://schemas.microsoft.com/office/drawing/2014/main" id="{47F847BC-3437-4A28-A051-B6FBF61829F7}"/>
                  </a:ext>
                </a:extLst>
              </p:cNvPr>
              <p:cNvGrpSpPr/>
              <p:nvPr/>
            </p:nvGrpSpPr>
            <p:grpSpPr>
              <a:xfrm>
                <a:off x="7894637" y="2328390"/>
                <a:ext cx="1048329" cy="1394316"/>
                <a:chOff x="1031674" y="930127"/>
                <a:chExt cx="1441832" cy="1917689"/>
              </a:xfrm>
            </p:grpSpPr>
            <p:sp>
              <p:nvSpPr>
                <p:cNvPr id="38" name="Freeform: Shape 37">
                  <a:extLst>
                    <a:ext uri="{FF2B5EF4-FFF2-40B4-BE49-F238E27FC236}">
                      <a16:creationId xmlns:a16="http://schemas.microsoft.com/office/drawing/2014/main" id="{E49F6D2B-3B00-4850-9B82-6E41C0F2B3F1}"/>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Oval 38">
                  <a:extLst>
                    <a:ext uri="{FF2B5EF4-FFF2-40B4-BE49-F238E27FC236}">
                      <a16:creationId xmlns:a16="http://schemas.microsoft.com/office/drawing/2014/main" id="{17B76FDE-2A2A-4B92-86C3-98356406A708}"/>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C638ACEB-6636-413B-A558-E221DDBA48B3}"/>
                  </a:ext>
                </a:extLst>
              </p:cNvPr>
              <p:cNvSpPr txBox="1"/>
              <p:nvPr/>
            </p:nvSpPr>
            <p:spPr>
              <a:xfrm>
                <a:off x="7932565" y="2937833"/>
                <a:ext cx="101040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mn-cs"/>
                  </a:rPr>
                  <a:t>SQL</a:t>
                </a:r>
              </a:p>
            </p:txBody>
          </p:sp>
        </p:grpSp>
        <p:sp>
          <p:nvSpPr>
            <p:cNvPr id="11" name="Freeform 146">
              <a:extLst>
                <a:ext uri="{FF2B5EF4-FFF2-40B4-BE49-F238E27FC236}">
                  <a16:creationId xmlns:a16="http://schemas.microsoft.com/office/drawing/2014/main" id="{6B035CF0-D54F-4417-A178-5FF162C37ADF}"/>
                </a:ext>
              </a:extLst>
            </p:cNvPr>
            <p:cNvSpPr>
              <a:spLocks noChangeAspect="1"/>
            </p:cNvSpPr>
            <p:nvPr/>
          </p:nvSpPr>
          <p:spPr bwMode="auto">
            <a:xfrm>
              <a:off x="9247920" y="4310609"/>
              <a:ext cx="2037063" cy="12900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solidFill>
                <a:srgbClr val="E6E6E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EDBCE5F0-5C38-4C68-94ED-1E6ECB1B9C24}"/>
              </a:ext>
            </a:extLst>
          </p:cNvPr>
          <p:cNvGrpSpPr/>
          <p:nvPr/>
        </p:nvGrpSpPr>
        <p:grpSpPr>
          <a:xfrm>
            <a:off x="8458619" y="-89842"/>
            <a:ext cx="3650525" cy="630237"/>
            <a:chOff x="8458619" y="-89842"/>
            <a:chExt cx="3650525" cy="630237"/>
          </a:xfrm>
        </p:grpSpPr>
        <p:pic>
          <p:nvPicPr>
            <p:cNvPr id="42" name="Picture 41">
              <a:extLst>
                <a:ext uri="{FF2B5EF4-FFF2-40B4-BE49-F238E27FC236}">
                  <a16:creationId xmlns:a16="http://schemas.microsoft.com/office/drawing/2014/main" id="{2C25F0E7-AF51-41B9-AAE1-DBA75A20EF78}"/>
                </a:ext>
              </a:extLst>
            </p:cNvPr>
            <p:cNvPicPr>
              <a:picLocks noChangeAspect="1"/>
            </p:cNvPicPr>
            <p:nvPr/>
          </p:nvPicPr>
          <p:blipFill>
            <a:blip r:embed="rId3"/>
            <a:stretch>
              <a:fillRect/>
            </a:stretch>
          </p:blipFill>
          <p:spPr>
            <a:xfrm>
              <a:off x="8458619" y="102687"/>
              <a:ext cx="3650525" cy="368402"/>
            </a:xfrm>
            <a:prstGeom prst="rect">
              <a:avLst/>
            </a:prstGeom>
          </p:spPr>
        </p:pic>
        <p:sp>
          <p:nvSpPr>
            <p:cNvPr id="74" name="AutoShape 46">
              <a:extLst>
                <a:ext uri="{FF2B5EF4-FFF2-40B4-BE49-F238E27FC236}">
                  <a16:creationId xmlns:a16="http://schemas.microsoft.com/office/drawing/2014/main" id="{AE9CC161-1D6B-49C5-A700-367FA38FDC12}"/>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1C624DEA-E8A3-43FB-B2E1-8ED2B402766C}"/>
              </a:ext>
            </a:extLst>
          </p:cNvPr>
          <p:cNvSpPr/>
          <p:nvPr/>
        </p:nvSpPr>
        <p:spPr bwMode="auto">
          <a:xfrm>
            <a:off x="9277079" y="-15760"/>
            <a:ext cx="664684" cy="71714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Send" title="Icon of a paper airplane">
            <a:extLst>
              <a:ext uri="{FF2B5EF4-FFF2-40B4-BE49-F238E27FC236}">
                <a16:creationId xmlns:a16="http://schemas.microsoft.com/office/drawing/2014/main" id="{3A475D3E-F8F4-4CC0-A3DA-147A00CD56B5}"/>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34D10CDB-A337-4FCF-AEA4-61C242E42DC0}"/>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734036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0798-DBBA-44E4-ABEB-9FD72F690DD3}"/>
              </a:ext>
            </a:extLst>
          </p:cNvPr>
          <p:cNvSpPr>
            <a:spLocks noGrp="1"/>
          </p:cNvSpPr>
          <p:nvPr>
            <p:ph type="title"/>
          </p:nvPr>
        </p:nvSpPr>
        <p:spPr>
          <a:xfrm>
            <a:off x="6120435" y="2628781"/>
            <a:ext cx="5209836" cy="800219"/>
          </a:xfrm>
        </p:spPr>
        <p:txBody>
          <a:bodyPr>
            <a:normAutofit fontScale="90000"/>
          </a:bodyPr>
          <a:lstStyle/>
          <a:p>
            <a:r>
              <a:rPr lang="en-US" dirty="0"/>
              <a:t>Azure Data Box </a:t>
            </a:r>
            <a:r>
              <a:rPr lang="en-US" sz="2400" dirty="0"/>
              <a:t>family provides additional data migration options</a:t>
            </a:r>
            <a:endParaRPr lang="en-US" dirty="0"/>
          </a:p>
        </p:txBody>
      </p:sp>
      <p:sp>
        <p:nvSpPr>
          <p:cNvPr id="9" name="Text Placeholder 8">
            <a:extLst>
              <a:ext uri="{FF2B5EF4-FFF2-40B4-BE49-F238E27FC236}">
                <a16:creationId xmlns:a16="http://schemas.microsoft.com/office/drawing/2014/main" id="{7076EC83-8927-41B5-A523-670EDE6BEFF1}"/>
              </a:ext>
            </a:extLst>
          </p:cNvPr>
          <p:cNvSpPr>
            <a:spLocks noGrp="1"/>
          </p:cNvSpPr>
          <p:nvPr>
            <p:ph type="body" sz="quarter" idx="10"/>
          </p:nvPr>
        </p:nvSpPr>
        <p:spPr>
          <a:xfrm>
            <a:off x="6096000" y="4451174"/>
            <a:ext cx="5215659" cy="1092607"/>
          </a:xfrm>
        </p:spPr>
        <p:txBody>
          <a:bodyPr/>
          <a:lstStyle/>
          <a:p>
            <a:r>
              <a:rPr lang="en-US" dirty="0"/>
              <a:t>Gateway</a:t>
            </a:r>
          </a:p>
          <a:p>
            <a:r>
              <a:rPr lang="en-US" dirty="0"/>
              <a:t>100 TB</a:t>
            </a:r>
          </a:p>
          <a:p>
            <a:r>
              <a:rPr lang="en-US" dirty="0"/>
              <a:t>Heavy (1PB) </a:t>
            </a:r>
          </a:p>
          <a:p>
            <a:endParaRPr lang="en-US" dirty="0"/>
          </a:p>
        </p:txBody>
      </p:sp>
      <p:pic>
        <p:nvPicPr>
          <p:cNvPr id="3" name="Picture 2">
            <a:extLst>
              <a:ext uri="{FF2B5EF4-FFF2-40B4-BE49-F238E27FC236}">
                <a16:creationId xmlns:a16="http://schemas.microsoft.com/office/drawing/2014/main" id="{AF5BE1E5-4B87-40BB-9C6F-715A737BD209}"/>
              </a:ext>
            </a:extLst>
          </p:cNvPr>
          <p:cNvPicPr>
            <a:picLocks noChangeAspect="1"/>
          </p:cNvPicPr>
          <p:nvPr/>
        </p:nvPicPr>
        <p:blipFill>
          <a:blip r:embed="rId3"/>
          <a:stretch>
            <a:fillRect/>
          </a:stretch>
        </p:blipFill>
        <p:spPr>
          <a:xfrm>
            <a:off x="3629941" y="1690625"/>
            <a:ext cx="1746831" cy="1568711"/>
          </a:xfrm>
          <a:prstGeom prst="rect">
            <a:avLst/>
          </a:prstGeom>
        </p:spPr>
      </p:pic>
      <p:sp>
        <p:nvSpPr>
          <p:cNvPr id="5" name="TextBox 4">
            <a:extLst>
              <a:ext uri="{FF2B5EF4-FFF2-40B4-BE49-F238E27FC236}">
                <a16:creationId xmlns:a16="http://schemas.microsoft.com/office/drawing/2014/main" id="{763B1BE5-0817-4284-BFC2-764CAC682AA2}"/>
              </a:ext>
            </a:extLst>
          </p:cNvPr>
          <p:cNvSpPr txBox="1"/>
          <p:nvPr/>
        </p:nvSpPr>
        <p:spPr>
          <a:xfrm>
            <a:off x="2221898" y="3747407"/>
            <a:ext cx="281608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Heavy (1 PB)</a:t>
            </a:r>
          </a:p>
        </p:txBody>
      </p:sp>
      <p:sp>
        <p:nvSpPr>
          <p:cNvPr id="6" name="TextBox 5">
            <a:extLst>
              <a:ext uri="{FF2B5EF4-FFF2-40B4-BE49-F238E27FC236}">
                <a16:creationId xmlns:a16="http://schemas.microsoft.com/office/drawing/2014/main" id="{35C2C9BB-9653-4F33-A5C7-9E1B036379AF}"/>
              </a:ext>
            </a:extLst>
          </p:cNvPr>
          <p:cNvSpPr txBox="1"/>
          <p:nvPr/>
        </p:nvSpPr>
        <p:spPr>
          <a:xfrm>
            <a:off x="4028098" y="1327754"/>
            <a:ext cx="201977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100 TB</a:t>
            </a:r>
          </a:p>
        </p:txBody>
      </p:sp>
      <p:sp>
        <p:nvSpPr>
          <p:cNvPr id="12" name="TextBox 11">
            <a:extLst>
              <a:ext uri="{FF2B5EF4-FFF2-40B4-BE49-F238E27FC236}">
                <a16:creationId xmlns:a16="http://schemas.microsoft.com/office/drawing/2014/main" id="{077FDBCE-86CC-4192-8504-F7D54CFE414E}"/>
              </a:ext>
            </a:extLst>
          </p:cNvPr>
          <p:cNvSpPr txBox="1"/>
          <p:nvPr/>
        </p:nvSpPr>
        <p:spPr>
          <a:xfrm>
            <a:off x="7321962" y="4431820"/>
            <a:ext cx="703591" cy="276999"/>
          </a:xfrm>
          <a:prstGeom prst="rect">
            <a:avLst/>
          </a:prstGeom>
          <a:solidFill>
            <a:schemeClr val="accent3"/>
          </a:solid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Preview</a:t>
            </a:r>
          </a:p>
        </p:txBody>
      </p:sp>
      <p:sp>
        <p:nvSpPr>
          <p:cNvPr id="13" name="TextBox 12">
            <a:extLst>
              <a:ext uri="{FF2B5EF4-FFF2-40B4-BE49-F238E27FC236}">
                <a16:creationId xmlns:a16="http://schemas.microsoft.com/office/drawing/2014/main" id="{0626C468-2592-49AF-B3EF-8F63A4470383}"/>
              </a:ext>
            </a:extLst>
          </p:cNvPr>
          <p:cNvSpPr txBox="1"/>
          <p:nvPr/>
        </p:nvSpPr>
        <p:spPr>
          <a:xfrm>
            <a:off x="7321962" y="5043972"/>
            <a:ext cx="703591" cy="276999"/>
          </a:xfrm>
          <a:prstGeom prst="rect">
            <a:avLst/>
          </a:prstGeom>
          <a:solidFill>
            <a:schemeClr val="accent3"/>
          </a:solid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Preview</a:t>
            </a:r>
          </a:p>
        </p:txBody>
      </p:sp>
      <p:sp>
        <p:nvSpPr>
          <p:cNvPr id="14" name="TextBox 13">
            <a:extLst>
              <a:ext uri="{FF2B5EF4-FFF2-40B4-BE49-F238E27FC236}">
                <a16:creationId xmlns:a16="http://schemas.microsoft.com/office/drawing/2014/main" id="{F490B7D6-018E-41AC-AD39-490A6E4F5655}"/>
              </a:ext>
            </a:extLst>
          </p:cNvPr>
          <p:cNvSpPr txBox="1"/>
          <p:nvPr/>
        </p:nvSpPr>
        <p:spPr>
          <a:xfrm>
            <a:off x="7321962" y="4722398"/>
            <a:ext cx="1472326" cy="276999"/>
          </a:xfrm>
          <a:prstGeom prst="rect">
            <a:avLst/>
          </a:prstGeom>
          <a:solidFill>
            <a:schemeClr val="accent3"/>
          </a:solid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General Availability</a:t>
            </a:r>
          </a:p>
        </p:txBody>
      </p:sp>
      <p:grpSp>
        <p:nvGrpSpPr>
          <p:cNvPr id="16" name="Group 15">
            <a:extLst>
              <a:ext uri="{FF2B5EF4-FFF2-40B4-BE49-F238E27FC236}">
                <a16:creationId xmlns:a16="http://schemas.microsoft.com/office/drawing/2014/main" id="{7C4FFAE9-B21E-4737-9489-61744467E71D}"/>
              </a:ext>
            </a:extLst>
          </p:cNvPr>
          <p:cNvGrpSpPr/>
          <p:nvPr/>
        </p:nvGrpSpPr>
        <p:grpSpPr>
          <a:xfrm>
            <a:off x="8458619" y="-89842"/>
            <a:ext cx="3650525" cy="638856"/>
            <a:chOff x="8458619" y="-89842"/>
            <a:chExt cx="3650525" cy="638856"/>
          </a:xfrm>
        </p:grpSpPr>
        <p:pic>
          <p:nvPicPr>
            <p:cNvPr id="17" name="Picture 16">
              <a:extLst>
                <a:ext uri="{FF2B5EF4-FFF2-40B4-BE49-F238E27FC236}">
                  <a16:creationId xmlns:a16="http://schemas.microsoft.com/office/drawing/2014/main" id="{4B63CB27-EF25-4C49-9B9E-9CAC5142AD87}"/>
                </a:ext>
              </a:extLst>
            </p:cNvPr>
            <p:cNvPicPr>
              <a:picLocks noChangeAspect="1"/>
            </p:cNvPicPr>
            <p:nvPr/>
          </p:nvPicPr>
          <p:blipFill>
            <a:blip r:embed="rId4"/>
            <a:stretch>
              <a:fillRect/>
            </a:stretch>
          </p:blipFill>
          <p:spPr>
            <a:xfrm>
              <a:off x="8458619" y="180612"/>
              <a:ext cx="3650525" cy="368402"/>
            </a:xfrm>
            <a:prstGeom prst="rect">
              <a:avLst/>
            </a:prstGeom>
          </p:spPr>
        </p:pic>
        <p:sp>
          <p:nvSpPr>
            <p:cNvPr id="25" name="AutoShape 46">
              <a:extLst>
                <a:ext uri="{FF2B5EF4-FFF2-40B4-BE49-F238E27FC236}">
                  <a16:creationId xmlns:a16="http://schemas.microsoft.com/office/drawing/2014/main" id="{7E29FD3C-1C6E-4F7B-A6F7-914EE089D9CF}"/>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 name="Rectangle 9">
            <a:extLst>
              <a:ext uri="{FF2B5EF4-FFF2-40B4-BE49-F238E27FC236}">
                <a16:creationId xmlns:a16="http://schemas.microsoft.com/office/drawing/2014/main" id="{8E10B04F-46AB-4A15-A20F-B9D0103F059F}"/>
              </a:ext>
            </a:extLst>
          </p:cNvPr>
          <p:cNvSpPr/>
          <p:nvPr/>
        </p:nvSpPr>
        <p:spPr>
          <a:xfrm>
            <a:off x="6037835" y="3509148"/>
            <a:ext cx="5289525"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Migrate large amounts of data quickly and securely</a:t>
            </a:r>
          </a:p>
        </p:txBody>
      </p:sp>
      <p:sp>
        <p:nvSpPr>
          <p:cNvPr id="28" name="Rectangle 27">
            <a:extLst>
              <a:ext uri="{FF2B5EF4-FFF2-40B4-BE49-F238E27FC236}">
                <a16:creationId xmlns:a16="http://schemas.microsoft.com/office/drawing/2014/main" id="{892F53DA-8294-4249-8AE2-3EC76B74CEED}"/>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Send" title="Icon of a paper airplane">
            <a:extLst>
              <a:ext uri="{FF2B5EF4-FFF2-40B4-BE49-F238E27FC236}">
                <a16:creationId xmlns:a16="http://schemas.microsoft.com/office/drawing/2014/main" id="{68CFEE65-018B-4D65-AC65-5364EA7374EE}"/>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EE707E9D-62AA-4B8A-837C-B1C433E2AE05}"/>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A6F02D3F-64E3-4AD8-B9D0-EF4B9226768D}"/>
              </a:ext>
            </a:extLst>
          </p:cNvPr>
          <p:cNvSpPr txBox="1"/>
          <p:nvPr/>
        </p:nvSpPr>
        <p:spPr>
          <a:xfrm>
            <a:off x="935995" y="1284800"/>
            <a:ext cx="1690017"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Gateway </a:t>
            </a:r>
          </a:p>
        </p:txBody>
      </p:sp>
      <p:pic>
        <p:nvPicPr>
          <p:cNvPr id="21" name="Picture 22">
            <a:extLst>
              <a:ext uri="{FF2B5EF4-FFF2-40B4-BE49-F238E27FC236}">
                <a16:creationId xmlns:a16="http://schemas.microsoft.com/office/drawing/2014/main" id="{5E8DE811-B0E9-4480-8C61-51ADFD51045F}"/>
              </a:ext>
            </a:extLst>
          </p:cNvPr>
          <p:cNvPicPr>
            <a:picLocks noChangeAspect="1"/>
          </p:cNvPicPr>
          <p:nvPr/>
        </p:nvPicPr>
        <p:blipFill>
          <a:blip r:embed="rId5"/>
          <a:stretch>
            <a:fillRect/>
          </a:stretch>
        </p:blipFill>
        <p:spPr>
          <a:xfrm>
            <a:off x="973375" y="1717208"/>
            <a:ext cx="1704670" cy="1094356"/>
          </a:xfrm>
          <a:prstGeom prst="rect">
            <a:avLst/>
          </a:prstGeom>
          <a:solidFill>
            <a:schemeClr val="accent2"/>
          </a:solidFill>
        </p:spPr>
      </p:pic>
      <p:pic>
        <p:nvPicPr>
          <p:cNvPr id="22" name="Picture 15" descr="A picture containing table, electronics&#10;&#10;Description generated with high confidence">
            <a:extLst>
              <a:ext uri="{FF2B5EF4-FFF2-40B4-BE49-F238E27FC236}">
                <a16:creationId xmlns:a16="http://schemas.microsoft.com/office/drawing/2014/main" id="{51045CA5-6547-44F3-BDAF-71A5A9C4097A}"/>
              </a:ext>
            </a:extLst>
          </p:cNvPr>
          <p:cNvPicPr>
            <a:picLocks noChangeAspect="1"/>
          </p:cNvPicPr>
          <p:nvPr/>
        </p:nvPicPr>
        <p:blipFill>
          <a:blip r:embed="rId6"/>
          <a:stretch>
            <a:fillRect/>
          </a:stretch>
        </p:blipFill>
        <p:spPr>
          <a:xfrm>
            <a:off x="1629849" y="4062977"/>
            <a:ext cx="2398249" cy="1899998"/>
          </a:xfrm>
          <a:prstGeom prst="rect">
            <a:avLst/>
          </a:prstGeom>
        </p:spPr>
      </p:pic>
    </p:spTree>
    <p:extLst>
      <p:ext uri="{BB962C8B-B14F-4D97-AF65-F5344CB8AC3E}">
        <p14:creationId xmlns:p14="http://schemas.microsoft.com/office/powerpoint/2010/main" val="216892637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6">
            <a:extLst>
              <a:ext uri="{FF2B5EF4-FFF2-40B4-BE49-F238E27FC236}">
                <a16:creationId xmlns:a16="http://schemas.microsoft.com/office/drawing/2014/main" id="{7C4D7D49-A92B-4FD8-BE9E-B0A38AFC030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2F4B66"/>
                </a:solidFill>
                <a:effectLst/>
                <a:uLnTx/>
                <a:uFillTx/>
                <a:latin typeface="Segoe UI Semibold"/>
                <a:ea typeface="+mn-ea"/>
                <a:cs typeface="Segoe UI" pitchFamily="34" charset="0"/>
              </a:rPr>
              <a:t>Tailwind Traders acquires Northwind</a:t>
            </a:r>
          </a:p>
        </p:txBody>
      </p:sp>
      <p:pic>
        <p:nvPicPr>
          <p:cNvPr id="16" name="Picture 15">
            <a:extLst>
              <a:ext uri="{FF2B5EF4-FFF2-40B4-BE49-F238E27FC236}">
                <a16:creationId xmlns:a16="http://schemas.microsoft.com/office/drawing/2014/main" id="{D17C611F-F8C8-4A2E-AE9C-BEC7D4356572}"/>
              </a:ext>
            </a:extLst>
          </p:cNvPr>
          <p:cNvPicPr>
            <a:picLocks noChangeAspect="1"/>
          </p:cNvPicPr>
          <p:nvPr/>
        </p:nvPicPr>
        <p:blipFill>
          <a:blip r:embed="rId2"/>
          <a:stretch>
            <a:fillRect/>
          </a:stretch>
        </p:blipFill>
        <p:spPr>
          <a:xfrm>
            <a:off x="588263" y="1463406"/>
            <a:ext cx="3207882" cy="1804434"/>
          </a:xfrm>
          <a:prstGeom prst="rect">
            <a:avLst/>
          </a:prstGeom>
        </p:spPr>
      </p:pic>
      <p:sp>
        <p:nvSpPr>
          <p:cNvPr id="17" name="TextBox 16">
            <a:extLst>
              <a:ext uri="{FF2B5EF4-FFF2-40B4-BE49-F238E27FC236}">
                <a16:creationId xmlns:a16="http://schemas.microsoft.com/office/drawing/2014/main" id="{D2AC99A1-2396-4575-BAE7-DF7AABA9A14B}"/>
              </a:ext>
            </a:extLst>
          </p:cNvPr>
          <p:cNvSpPr txBox="1"/>
          <p:nvPr/>
        </p:nvSpPr>
        <p:spPr>
          <a:xfrm>
            <a:off x="4011076" y="1397629"/>
            <a:ext cx="7915924" cy="215443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rPr>
              <a:t>REDMOND, WA December 06, 2018</a:t>
            </a:r>
            <a:r>
              <a:rPr kumimoji="0" lang="en-US" sz="2000" b="0" i="0" u="none" strike="noStrike" kern="0" cap="none" spc="0" normalizeH="0" baseline="0" noProof="0" dirty="0">
                <a:ln>
                  <a:noFill/>
                </a:ln>
                <a:effectLst/>
                <a:uLnTx/>
                <a:uFillTx/>
              </a:rPr>
              <a:t> Tailwind Traders, Inc announced that it has agreed to acquire Northwind Traders, the venerable "old guard" international foods company, in an effort to bolster its virtual hardware offerings with some international culinary flare. Tailwind agreed to acquire Northwind for an undisclosed sum and will assume control of all of Northwind's virtual assets, including the company's flagship product: </a:t>
            </a:r>
            <a:r>
              <a:rPr kumimoji="0" lang="en-US" sz="2000" b="0" i="1" u="none" strike="noStrike" kern="0" cap="none" spc="0" normalizeH="0" baseline="0" noProof="0" dirty="0">
                <a:ln>
                  <a:noFill/>
                </a:ln>
                <a:effectLst/>
                <a:uLnTx/>
                <a:uFillTx/>
              </a:rPr>
              <a:t>Aniseed Syrup</a:t>
            </a:r>
            <a:endParaRPr kumimoji="0" lang="en-US" sz="2000" b="0" i="0" u="none" strike="noStrike" kern="0" cap="none" spc="0" normalizeH="0" baseline="0" noProof="0" dirty="0">
              <a:ln>
                <a:noFill/>
              </a:ln>
              <a:effectLst/>
              <a:uLnTx/>
              <a:uFillTx/>
            </a:endParaRPr>
          </a:p>
        </p:txBody>
      </p:sp>
      <p:sp>
        <p:nvSpPr>
          <p:cNvPr id="18" name="TextBox 17">
            <a:extLst>
              <a:ext uri="{FF2B5EF4-FFF2-40B4-BE49-F238E27FC236}">
                <a16:creationId xmlns:a16="http://schemas.microsoft.com/office/drawing/2014/main" id="{7CF3B9FB-42E0-4103-9276-3E185375F215}"/>
              </a:ext>
            </a:extLst>
          </p:cNvPr>
          <p:cNvSpPr txBox="1"/>
          <p:nvPr/>
        </p:nvSpPr>
        <p:spPr>
          <a:xfrm>
            <a:off x="588263" y="3822384"/>
            <a:ext cx="11338735" cy="246221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"This is a profoundly wonderful development for all involved, and will help to bring our food products to a whole new sector of the market" stated Nancy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Executive Vice President of Operations. "We couldn't be happier with the arrangement". The recently-promoted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will join the Tailwind executive team along with two of her close associates, Margaret Peacock and Michael </a:t>
            </a:r>
            <a:r>
              <a:rPr kumimoji="0" lang="en-US" sz="2000" b="0" i="0" u="none" strike="noStrike" kern="0" cap="none" spc="0" normalizeH="0" baseline="0" noProof="0" dirty="0" err="1">
                <a:ln>
                  <a:noFill/>
                </a:ln>
                <a:effectLst/>
                <a:uLnTx/>
                <a:uFillTx/>
              </a:rPr>
              <a:t>Suyama</a:t>
            </a:r>
            <a:r>
              <a:rPr kumimoji="0" lang="en-US" sz="2000" b="0" i="0" u="none" strike="noStrike" kern="0" cap="none" spc="0" normalizeH="0" baseline="0" noProof="0" dirty="0">
                <a:ln>
                  <a:noFill/>
                </a:ln>
                <a:effectLst/>
                <a:uLnTx/>
                <a:uFillTx/>
              </a:rPr>
              <a:t>.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took over Northwind's sales operations in 2012 after Andrew Fuller was forced out of the company as a result of charges of fraud and embezzlement of more than 5,000 cases of Grandma's Boysenberry Spread.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err="1">
              <a:ln>
                <a:noFill/>
              </a:ln>
              <a:effectLst/>
              <a:uLnTx/>
              <a:uFillTx/>
            </a:endParaRPr>
          </a:p>
        </p:txBody>
      </p:sp>
      <p:pic>
        <p:nvPicPr>
          <p:cNvPr id="19" name="Picture 18">
            <a:extLst>
              <a:ext uri="{FF2B5EF4-FFF2-40B4-BE49-F238E27FC236}">
                <a16:creationId xmlns:a16="http://schemas.microsoft.com/office/drawing/2014/main" id="{98D4BF3E-70AD-4DFA-8FBC-BE40FCBD6106}"/>
              </a:ext>
            </a:extLst>
          </p:cNvPr>
          <p:cNvPicPr>
            <a:picLocks noChangeAspect="1"/>
          </p:cNvPicPr>
          <p:nvPr/>
        </p:nvPicPr>
        <p:blipFill>
          <a:blip r:embed="rId3"/>
          <a:stretch>
            <a:fillRect/>
          </a:stretch>
        </p:blipFill>
        <p:spPr>
          <a:xfrm>
            <a:off x="8920732" y="209527"/>
            <a:ext cx="3006266" cy="801671"/>
          </a:xfrm>
          <a:prstGeom prst="rect">
            <a:avLst/>
          </a:prstGeom>
        </p:spPr>
      </p:pic>
      <p:sp>
        <p:nvSpPr>
          <p:cNvPr id="20" name="Rectangle 19">
            <a:extLst>
              <a:ext uri="{FF2B5EF4-FFF2-40B4-BE49-F238E27FC236}">
                <a16:creationId xmlns:a16="http://schemas.microsoft.com/office/drawing/2014/main" id="{A932309C-5030-4622-9E60-9A2D27B1ABDC}"/>
              </a:ext>
            </a:extLst>
          </p:cNvPr>
          <p:cNvSpPr/>
          <p:nvPr/>
        </p:nvSpPr>
        <p:spPr>
          <a:xfrm>
            <a:off x="588263" y="6363251"/>
            <a:ext cx="5360891" cy="36394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hlinkClick r:id="rId4"/>
              </a:rPr>
              <a:t>https://github.com/Azure-Samples/tailwind-traders</a:t>
            </a:r>
            <a:r>
              <a:rPr kumimoji="0" lang="en-US" sz="1800" b="0" i="0" u="none" strike="noStrike" kern="0" cap="none" spc="0" normalizeH="0" baseline="0" noProof="0" dirty="0">
                <a:ln>
                  <a:noFill/>
                </a:ln>
                <a:solidFill>
                  <a:srgbClr val="FFFFFF"/>
                </a:solidFill>
                <a:effectLst/>
                <a:uLnTx/>
                <a:uFillTx/>
              </a:rPr>
              <a:t> </a:t>
            </a:r>
          </a:p>
        </p:txBody>
      </p:sp>
    </p:spTree>
    <p:extLst>
      <p:ext uri="{BB962C8B-B14F-4D97-AF65-F5344CB8AC3E}">
        <p14:creationId xmlns:p14="http://schemas.microsoft.com/office/powerpoint/2010/main" val="237706450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6">
            <a:extLst>
              <a:ext uri="{FF2B5EF4-FFF2-40B4-BE49-F238E27FC236}">
                <a16:creationId xmlns:a16="http://schemas.microsoft.com/office/drawing/2014/main" id="{A1088194-5334-4BBC-A004-688AD80519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solidFill>
                  <a:srgbClr val="2F4B66"/>
                </a:solidFill>
                <a:effectLst/>
                <a:uLnTx/>
                <a:uFillTx/>
                <a:latin typeface="Segoe UI Semibold"/>
                <a:cs typeface="Segoe UI" pitchFamily="34" charset="0"/>
              </a:defRPr>
            </a:lvl1pPr>
          </a:lstStyle>
          <a:p>
            <a:r>
              <a:rPr lang="en-US" dirty="0"/>
              <a:t>A rich catalog…</a:t>
            </a:r>
          </a:p>
        </p:txBody>
      </p:sp>
      <p:pic>
        <p:nvPicPr>
          <p:cNvPr id="12" name="Picture 11">
            <a:extLst>
              <a:ext uri="{FF2B5EF4-FFF2-40B4-BE49-F238E27FC236}">
                <a16:creationId xmlns:a16="http://schemas.microsoft.com/office/drawing/2014/main" id="{0CE78424-1E2F-4C18-B8A2-FB07BD8291B5}"/>
              </a:ext>
            </a:extLst>
          </p:cNvPr>
          <p:cNvPicPr>
            <a:picLocks noChangeAspect="1"/>
          </p:cNvPicPr>
          <p:nvPr/>
        </p:nvPicPr>
        <p:blipFill rotWithShape="1">
          <a:blip r:embed="rId2"/>
          <a:srcRect l="922" t="1523"/>
          <a:stretch/>
        </p:blipFill>
        <p:spPr>
          <a:xfrm>
            <a:off x="588262" y="1543049"/>
            <a:ext cx="11338735" cy="4791715"/>
          </a:xfrm>
          <a:prstGeom prst="rect">
            <a:avLst/>
          </a:prstGeom>
        </p:spPr>
      </p:pic>
      <p:pic>
        <p:nvPicPr>
          <p:cNvPr id="13" name="Picture 12">
            <a:extLst>
              <a:ext uri="{FF2B5EF4-FFF2-40B4-BE49-F238E27FC236}">
                <a16:creationId xmlns:a16="http://schemas.microsoft.com/office/drawing/2014/main" id="{358E00A0-CA7F-48A8-93F5-01BFB3E4B585}"/>
              </a:ext>
            </a:extLst>
          </p:cNvPr>
          <p:cNvPicPr>
            <a:picLocks noChangeAspect="1"/>
          </p:cNvPicPr>
          <p:nvPr/>
        </p:nvPicPr>
        <p:blipFill>
          <a:blip r:embed="rId3"/>
          <a:stretch>
            <a:fillRect/>
          </a:stretch>
        </p:blipFill>
        <p:spPr>
          <a:xfrm>
            <a:off x="8920732" y="209527"/>
            <a:ext cx="3006266" cy="801671"/>
          </a:xfrm>
          <a:prstGeom prst="rect">
            <a:avLst/>
          </a:prstGeom>
        </p:spPr>
      </p:pic>
    </p:spTree>
    <p:extLst>
      <p:ext uri="{BB962C8B-B14F-4D97-AF65-F5344CB8AC3E}">
        <p14:creationId xmlns:p14="http://schemas.microsoft.com/office/powerpoint/2010/main" val="29872201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before</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grpSp>
        <p:nvGrpSpPr>
          <p:cNvPr id="41" name="Group 40">
            <a:extLst>
              <a:ext uri="{FF2B5EF4-FFF2-40B4-BE49-F238E27FC236}">
                <a16:creationId xmlns:a16="http://schemas.microsoft.com/office/drawing/2014/main" id="{45A482D0-66CA-44C4-AED8-2A7C4A426A9E}"/>
              </a:ext>
            </a:extLst>
          </p:cNvPr>
          <p:cNvGrpSpPr/>
          <p:nvPr/>
        </p:nvGrpSpPr>
        <p:grpSpPr>
          <a:xfrm>
            <a:off x="4631091" y="4171098"/>
            <a:ext cx="2845458" cy="2423997"/>
            <a:chOff x="4631091" y="4171098"/>
            <a:chExt cx="2845458" cy="2423997"/>
          </a:xfrm>
        </p:grpSpPr>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grpSp>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grpSp>
        <p:nvGrpSpPr>
          <p:cNvPr id="42" name="Group 41">
            <a:extLst>
              <a:ext uri="{FF2B5EF4-FFF2-40B4-BE49-F238E27FC236}">
                <a16:creationId xmlns:a16="http://schemas.microsoft.com/office/drawing/2014/main" id="{84360130-00BF-40DE-9DC8-49FFF2C8A4AD}"/>
              </a:ext>
            </a:extLst>
          </p:cNvPr>
          <p:cNvGrpSpPr/>
          <p:nvPr/>
        </p:nvGrpSpPr>
        <p:grpSpPr>
          <a:xfrm>
            <a:off x="797739" y="4181785"/>
            <a:ext cx="2897682" cy="2388848"/>
            <a:chOff x="797739" y="4181785"/>
            <a:chExt cx="2897682" cy="2388848"/>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5"/>
            <a:stretch>
              <a:fillRect/>
            </a:stretch>
          </p:blipFill>
          <p:spPr>
            <a:xfrm>
              <a:off x="2915131" y="4181785"/>
              <a:ext cx="780290" cy="780290"/>
            </a:xfrm>
            <a:prstGeom prst="rect">
              <a:avLst/>
            </a:prstGeom>
          </p:spPr>
        </p:pic>
      </p:grp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6"/>
          <a:stretch>
            <a:fillRect/>
          </a:stretch>
        </p:blipFill>
        <p:spPr>
          <a:xfrm>
            <a:off x="1613213" y="438293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6"/>
          <a:stretch>
            <a:fillRect/>
          </a:stretch>
        </p:blipFill>
        <p:spPr>
          <a:xfrm>
            <a:off x="5428973" y="4396219"/>
            <a:ext cx="780290" cy="780290"/>
          </a:xfrm>
          <a:prstGeom prst="rect">
            <a:avLst/>
          </a:prstGeom>
        </p:spPr>
      </p:pic>
      <p:grpSp>
        <p:nvGrpSpPr>
          <p:cNvPr id="43" name="Group 42">
            <a:extLst>
              <a:ext uri="{FF2B5EF4-FFF2-40B4-BE49-F238E27FC236}">
                <a16:creationId xmlns:a16="http://schemas.microsoft.com/office/drawing/2014/main" id="{B6ABCE36-1677-4A99-88CC-DEDF3B8CB302}"/>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spTree>
    <p:extLst>
      <p:ext uri="{BB962C8B-B14F-4D97-AF65-F5344CB8AC3E}">
        <p14:creationId xmlns:p14="http://schemas.microsoft.com/office/powerpoint/2010/main" val="2023518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ppt_x"/>
                                          </p:val>
                                        </p:tav>
                                        <p:tav tm="100000">
                                          <p:val>
                                            <p:strVal val="#ppt_x"/>
                                          </p:val>
                                        </p:tav>
                                      </p:tavLst>
                                    </p:anim>
                                    <p:anim calcmode="lin" valueType="num">
                                      <p:cBhvr additive="base">
                                        <p:cTn id="5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right)">
                                      <p:cBhvr>
                                        <p:cTn id="75" dur="500"/>
                                        <p:tgtEl>
                                          <p:spTgt spid="27"/>
                                        </p:tgtEl>
                                      </p:cBhvr>
                                    </p:animEffect>
                                  </p:childTnLst>
                                </p:cTn>
                              </p:par>
                            </p:childTnLst>
                          </p:cTn>
                        </p:par>
                        <p:par>
                          <p:cTn id="76" fill="hold">
                            <p:stCondLst>
                              <p:cond delay="1000"/>
                            </p:stCondLst>
                            <p:childTnLst>
                              <p:par>
                                <p:cTn id="77" presetID="22" presetClass="entr" presetSubtype="2"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right)">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after</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5"/>
          <a:stretch>
            <a:fillRect/>
          </a:stretch>
        </p:blipFill>
        <p:spPr>
          <a:xfrm>
            <a:off x="1613213" y="4382935"/>
            <a:ext cx="780290" cy="780290"/>
          </a:xfrm>
          <a:prstGeom prst="rect">
            <a:avLst/>
          </a:prstGeom>
        </p:spPr>
      </p:pic>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6"/>
          <a:stretch>
            <a:fillRect/>
          </a:stretch>
        </p:blipFill>
        <p:spPr>
          <a:xfrm>
            <a:off x="2915131" y="418178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5"/>
          <a:stretch>
            <a:fillRect/>
          </a:stretch>
        </p:blipFill>
        <p:spPr>
          <a:xfrm>
            <a:off x="5428973" y="4396219"/>
            <a:ext cx="780290" cy="780290"/>
          </a:xfrm>
          <a:prstGeom prst="rect">
            <a:avLst/>
          </a:prstGeom>
        </p:spPr>
      </p:pic>
      <p:grpSp>
        <p:nvGrpSpPr>
          <p:cNvPr id="2" name="Group 1">
            <a:extLst>
              <a:ext uri="{FF2B5EF4-FFF2-40B4-BE49-F238E27FC236}">
                <a16:creationId xmlns:a16="http://schemas.microsoft.com/office/drawing/2014/main" id="{C289FBD7-306C-4CFD-8A69-6E4015BBA4E0}"/>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cxnSp>
        <p:nvCxnSpPr>
          <p:cNvPr id="43" name="Straight Arrow Connector 42">
            <a:extLst>
              <a:ext uri="{FF2B5EF4-FFF2-40B4-BE49-F238E27FC236}">
                <a16:creationId xmlns:a16="http://schemas.microsoft.com/office/drawing/2014/main" id="{B5B4A17D-00D7-4785-876C-9123A61D9B3F}"/>
              </a:ext>
            </a:extLst>
          </p:cNvPr>
          <p:cNvCxnSpPr>
            <a:cxnSpLocks/>
          </p:cNvCxnSpPr>
          <p:nvPr/>
        </p:nvCxnSpPr>
        <p:spPr>
          <a:xfrm>
            <a:off x="1990409" y="3329268"/>
            <a:ext cx="0" cy="917453"/>
          </a:xfrm>
          <a:prstGeom prst="straightConnector1">
            <a:avLst/>
          </a:prstGeom>
          <a:noFill/>
          <a:ln w="92075" cap="flat" cmpd="sng" algn="ctr">
            <a:solidFill>
              <a:srgbClr val="107C10"/>
            </a:solidFill>
            <a:prstDash val="solid"/>
            <a:headEnd type="none" w="lg" len="med"/>
            <a:tailEnd type="triangle"/>
          </a:ln>
          <a:effectLst/>
        </p:spPr>
      </p:cxnSp>
      <p:sp>
        <p:nvSpPr>
          <p:cNvPr id="44" name="Flowchart: Magnetic Disk 43">
            <a:extLst>
              <a:ext uri="{FF2B5EF4-FFF2-40B4-BE49-F238E27FC236}">
                <a16:creationId xmlns:a16="http://schemas.microsoft.com/office/drawing/2014/main" id="{15B8AB4B-CEC6-4879-9523-C4B94799B5B1}"/>
              </a:ext>
            </a:extLst>
          </p:cNvPr>
          <p:cNvSpPr/>
          <p:nvPr/>
        </p:nvSpPr>
        <p:spPr bwMode="auto">
          <a:xfrm>
            <a:off x="4631091" y="4286927"/>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COSMODB</a:t>
            </a:r>
            <a:br>
              <a:rPr kumimoji="0" lang="en-US" sz="2700" b="0" i="0" u="none" strike="noStrike" kern="0" cap="none" spc="0" normalizeH="0" baseline="0" noProof="0" dirty="0">
                <a:ln>
                  <a:noFill/>
                </a:ln>
                <a:solidFill>
                  <a:schemeClr val="bg1"/>
                </a:solidFill>
                <a:effectLst/>
                <a:uLnTx/>
                <a:uFillTx/>
              </a:rPr>
            </a:br>
            <a:r>
              <a:rPr kumimoji="0" lang="en-US" sz="2700" b="0" i="0" u="none" strike="noStrike" kern="0" cap="none" spc="0" normalizeH="0" baseline="0" noProof="0" dirty="0">
                <a:ln>
                  <a:noFill/>
                </a:ln>
                <a:solidFill>
                  <a:schemeClr val="bg1"/>
                </a:solidFill>
                <a:effectLst/>
                <a:uLnTx/>
                <a:uFillTx/>
              </a:rPr>
              <a:t>MONGO</a:t>
            </a:r>
            <a:r>
              <a:rPr kumimoji="0" lang="en-US" sz="2700" b="0" i="0" u="none" strike="noStrike" kern="0" cap="none" spc="0" normalizeH="0" noProof="0" dirty="0">
                <a:ln>
                  <a:noFill/>
                </a:ln>
                <a:solidFill>
                  <a:schemeClr val="bg1"/>
                </a:solidFill>
                <a:effectLst/>
                <a:uLnTx/>
                <a:uFillTx/>
              </a:rPr>
              <a:t> API</a:t>
            </a:r>
            <a:endParaRPr kumimoji="0" lang="en-US" sz="2700" b="0" i="0" u="none" strike="noStrike" kern="0" cap="none" spc="0" normalizeH="0" baseline="0" noProof="0" dirty="0">
              <a:ln>
                <a:noFill/>
              </a:ln>
              <a:solidFill>
                <a:schemeClr val="bg1"/>
              </a:solidFill>
              <a:effectLst/>
              <a:uLnTx/>
              <a:uFillTx/>
            </a:endParaRPr>
          </a:p>
        </p:txBody>
      </p:sp>
      <p:cxnSp>
        <p:nvCxnSpPr>
          <p:cNvPr id="45" name="Straight Arrow Connector 44">
            <a:extLst>
              <a:ext uri="{FF2B5EF4-FFF2-40B4-BE49-F238E27FC236}">
                <a16:creationId xmlns:a16="http://schemas.microsoft.com/office/drawing/2014/main" id="{7328601D-D279-4BF1-9442-58F397BC7E09}"/>
              </a:ext>
            </a:extLst>
          </p:cNvPr>
          <p:cNvCxnSpPr>
            <a:cxnSpLocks/>
          </p:cNvCxnSpPr>
          <p:nvPr/>
        </p:nvCxnSpPr>
        <p:spPr>
          <a:xfrm>
            <a:off x="5819118" y="3329268"/>
            <a:ext cx="0" cy="917453"/>
          </a:xfrm>
          <a:prstGeom prst="straightConnector1">
            <a:avLst/>
          </a:prstGeom>
          <a:noFill/>
          <a:ln w="92075" cap="flat" cmpd="sng" algn="ctr">
            <a:solidFill>
              <a:srgbClr val="107C10"/>
            </a:solidFill>
            <a:prstDash val="solid"/>
            <a:headEnd type="none" w="lg" len="med"/>
            <a:tailEnd type="triangle"/>
          </a:ln>
          <a:effectLst/>
        </p:spPr>
      </p:cxnSp>
      <p:pic>
        <p:nvPicPr>
          <p:cNvPr id="46" name="Picture 45">
            <a:extLst>
              <a:ext uri="{FF2B5EF4-FFF2-40B4-BE49-F238E27FC236}">
                <a16:creationId xmlns:a16="http://schemas.microsoft.com/office/drawing/2014/main" id="{FC9A715C-092F-45F0-90AE-D700A5406313}"/>
              </a:ext>
            </a:extLst>
          </p:cNvPr>
          <p:cNvPicPr>
            <a:picLocks noChangeAspect="1"/>
          </p:cNvPicPr>
          <p:nvPr/>
        </p:nvPicPr>
        <p:blipFill>
          <a:blip r:embed="rId9"/>
          <a:stretch>
            <a:fillRect/>
          </a:stretch>
        </p:blipFill>
        <p:spPr>
          <a:xfrm>
            <a:off x="6584109" y="3815898"/>
            <a:ext cx="1144037" cy="1144037"/>
          </a:xfrm>
          <a:prstGeom prst="rect">
            <a:avLst/>
          </a:prstGeom>
        </p:spPr>
      </p:pic>
      <p:sp>
        <p:nvSpPr>
          <p:cNvPr id="41" name="Flowchart: Magnetic Disk 40">
            <a:extLst>
              <a:ext uri="{FF2B5EF4-FFF2-40B4-BE49-F238E27FC236}">
                <a16:creationId xmlns:a16="http://schemas.microsoft.com/office/drawing/2014/main" id="{580228CB-7F1B-4546-96A1-48C8A743C6DD}"/>
              </a:ext>
            </a:extLst>
          </p:cNvPr>
          <p:cNvSpPr/>
          <p:nvPr/>
        </p:nvSpPr>
        <p:spPr bwMode="auto">
          <a:xfrm>
            <a:off x="802382" y="4286928"/>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Azure SQL Database</a:t>
            </a:r>
          </a:p>
        </p:txBody>
      </p:sp>
      <p:pic>
        <p:nvPicPr>
          <p:cNvPr id="42" name="Picture 41">
            <a:extLst>
              <a:ext uri="{FF2B5EF4-FFF2-40B4-BE49-F238E27FC236}">
                <a16:creationId xmlns:a16="http://schemas.microsoft.com/office/drawing/2014/main" id="{DD077C80-D0F0-4C11-BBAB-38996D8BDADE}"/>
              </a:ext>
            </a:extLst>
          </p:cNvPr>
          <p:cNvPicPr>
            <a:picLocks noChangeAspect="1"/>
          </p:cNvPicPr>
          <p:nvPr/>
        </p:nvPicPr>
        <p:blipFill>
          <a:blip r:embed="rId10"/>
          <a:stretch>
            <a:fillRect/>
          </a:stretch>
        </p:blipFill>
        <p:spPr>
          <a:xfrm>
            <a:off x="2703288" y="3876144"/>
            <a:ext cx="1054168" cy="1378527"/>
          </a:xfrm>
          <a:prstGeom prst="rect">
            <a:avLst/>
          </a:prstGeom>
        </p:spPr>
      </p:pic>
    </p:spTree>
    <p:extLst>
      <p:ext uri="{BB962C8B-B14F-4D97-AF65-F5344CB8AC3E}">
        <p14:creationId xmlns:p14="http://schemas.microsoft.com/office/powerpoint/2010/main" val="1126259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1.48148E-6 L 0.00078 0.62384 " pathEditMode="relative" rAng="0" ptsTypes="AA">
                                      <p:cBhvr>
                                        <p:cTn id="6" dur="2000" fill="hold"/>
                                        <p:tgtEl>
                                          <p:spTgt spid="33"/>
                                        </p:tgtEl>
                                        <p:attrNameLst>
                                          <p:attrName>ppt_x</p:attrName>
                                          <p:attrName>ppt_y</p:attrName>
                                        </p:attrNameLst>
                                      </p:cBhvr>
                                      <p:rCtr x="39" y="31181"/>
                                    </p:animMotion>
                                  </p:childTnLst>
                                </p:cTn>
                              </p:par>
                              <p:par>
                                <p:cTn id="7" presetID="42" presetClass="path" presetSubtype="0" accel="50000" decel="50000" fill="hold" nodeType="withEffect">
                                  <p:stCondLst>
                                    <p:cond delay="0"/>
                                  </p:stCondLst>
                                  <p:childTnLst>
                                    <p:animMotion origin="layout" path="M -2.5E-6 4.07407E-6 L 0.003 0.46388 " pathEditMode="relative" rAng="0" ptsTypes="AA">
                                      <p:cBhvr>
                                        <p:cTn id="8" dur="2000" fill="hold"/>
                                        <p:tgtEl>
                                          <p:spTgt spid="2"/>
                                        </p:tgtEl>
                                        <p:attrNameLst>
                                          <p:attrName>ppt_x</p:attrName>
                                          <p:attrName>ppt_y</p:attrName>
                                        </p:attrNameLst>
                                      </p:cBhvr>
                                      <p:rCtr x="143" y="23194"/>
                                    </p:animMotion>
                                  </p:childTnLst>
                                </p:cTn>
                              </p:par>
                              <p:par>
                                <p:cTn id="9" presetID="42" presetClass="path" presetSubtype="0" accel="50000" decel="50000" fill="hold" grpId="0" nodeType="withEffect">
                                  <p:stCondLst>
                                    <p:cond delay="0"/>
                                  </p:stCondLst>
                                  <p:childTnLst>
                                    <p:animMotion origin="layout" path="M -4.58333E-6 2.22222E-6 L 0.00795 0.64375 " pathEditMode="relative" rAng="0" ptsTypes="AA">
                                      <p:cBhvr>
                                        <p:cTn id="10" dur="2000" fill="hold"/>
                                        <p:tgtEl>
                                          <p:spTgt spid="40"/>
                                        </p:tgtEl>
                                        <p:attrNameLst>
                                          <p:attrName>ppt_x</p:attrName>
                                          <p:attrName>ppt_y</p:attrName>
                                        </p:attrNameLst>
                                      </p:cBhvr>
                                      <p:rCtr x="391" y="32176"/>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2"/>
                                        </p:tgtEl>
                                      </p:cBhvr>
                                    </p:animEffect>
                                    <p:set>
                                      <p:cBhvr>
                                        <p:cTn id="24" dur="1" fill="hold">
                                          <p:stCondLst>
                                            <p:cond delay="499"/>
                                          </p:stCondLst>
                                        </p:cTn>
                                        <p:tgtEl>
                                          <p:spTgt spid="32"/>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animEffect transition="in" filter="fade">
                                      <p:cBhvr>
                                        <p:cTn id="36" dur="500"/>
                                        <p:tgtEl>
                                          <p:spTgt spid="46"/>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9"/>
                                        </p:tgtEl>
                                      </p:cBhvr>
                                    </p:animEffect>
                                    <p:set>
                                      <p:cBhvr>
                                        <p:cTn id="54" dur="1" fill="hold">
                                          <p:stCondLst>
                                            <p:cond delay="499"/>
                                          </p:stCondLst>
                                        </p:cTn>
                                        <p:tgtEl>
                                          <p:spTgt spid="29"/>
                                        </p:tgtEl>
                                        <p:attrNameLst>
                                          <p:attrName>style.visibility</p:attrName>
                                        </p:attrNameLst>
                                      </p:cBhvr>
                                      <p:to>
                                        <p:strVal val="hidden"/>
                                      </p:to>
                                    </p:se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par>
                          <p:cTn id="61" fill="hold">
                            <p:stCondLst>
                              <p:cond delay="1000"/>
                            </p:stCondLst>
                            <p:childTnLst>
                              <p:par>
                                <p:cTn id="62" presetID="53" presetClass="entr" presetSubtype="16"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1500"/>
                            </p:stCondLst>
                            <p:childTnLst>
                              <p:par>
                                <p:cTn id="68" presetID="22" presetClass="entr" presetSubtype="1"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up)">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40" grpId="0"/>
      <p:bldP spid="44"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8E47-60E3-4B90-9128-CCAE51466949}"/>
              </a:ext>
            </a:extLst>
          </p:cNvPr>
          <p:cNvSpPr>
            <a:spLocks noGrp="1"/>
          </p:cNvSpPr>
          <p:nvPr>
            <p:ph type="ctrTitle"/>
          </p:nvPr>
        </p:nvSpPr>
        <p:spPr/>
        <p:txBody>
          <a:bodyPr>
            <a:normAutofit/>
          </a:bodyPr>
          <a:lstStyle/>
          <a:p>
            <a:r>
              <a:rPr lang="en-US" dirty="0"/>
              <a:t>Services you will use in the lab…</a:t>
            </a:r>
          </a:p>
        </p:txBody>
      </p:sp>
      <p:sp>
        <p:nvSpPr>
          <p:cNvPr id="3" name="Subtitle 2">
            <a:extLst>
              <a:ext uri="{FF2B5EF4-FFF2-40B4-BE49-F238E27FC236}">
                <a16:creationId xmlns:a16="http://schemas.microsoft.com/office/drawing/2014/main" id="{61FC0756-AFB4-4151-9F32-43FCF599B1D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70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Moving your database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827789283"/>
              </p:ext>
            </p:extLst>
          </p:nvPr>
        </p:nvGraphicFramePr>
        <p:xfrm>
          <a:off x="457200" y="707717"/>
          <a:ext cx="11277601" cy="3066875"/>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54309">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94657">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54309">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54309">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54309">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54309">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50405">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2</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2</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04675">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47336964"/>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736EE7D5-4D78-41A5-8A24-4FFEC76CF39A}"/>
              </a:ext>
            </a:extLst>
          </p:cNvPr>
          <p:cNvSpPr txBox="1">
            <a:spLocks/>
          </p:cNvSpPr>
          <p:nvPr/>
        </p:nvSpPr>
        <p:spPr>
          <a:xfrm>
            <a:off x="594569"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Cloud Shell</a:t>
            </a:r>
            <a:endPar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329F6A45-73DF-441A-A01A-C20796A5EE09}"/>
              </a:ext>
            </a:extLst>
          </p:cNvPr>
          <p:cNvPicPr>
            <a:picLocks noChangeAspect="1"/>
          </p:cNvPicPr>
          <p:nvPr/>
        </p:nvPicPr>
        <p:blipFill>
          <a:blip r:embed="rId2"/>
          <a:stretch>
            <a:fillRect/>
          </a:stretch>
        </p:blipFill>
        <p:spPr>
          <a:xfrm>
            <a:off x="244045" y="1184747"/>
            <a:ext cx="11703909" cy="538380"/>
          </a:xfrm>
          <a:prstGeom prst="rect">
            <a:avLst/>
          </a:prstGeom>
        </p:spPr>
      </p:pic>
      <p:sp>
        <p:nvSpPr>
          <p:cNvPr id="7" name="Rectangle 6">
            <a:extLst>
              <a:ext uri="{FF2B5EF4-FFF2-40B4-BE49-F238E27FC236}">
                <a16:creationId xmlns:a16="http://schemas.microsoft.com/office/drawing/2014/main" id="{936ABC60-2B26-477E-9966-4CCAA2C643DE}"/>
              </a:ext>
            </a:extLst>
          </p:cNvPr>
          <p:cNvSpPr/>
          <p:nvPr/>
        </p:nvSpPr>
        <p:spPr bwMode="auto">
          <a:xfrm>
            <a:off x="7495309" y="1191491"/>
            <a:ext cx="706582" cy="531636"/>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682A4BC-40B0-4666-9ACB-E45CE8D73389}"/>
              </a:ext>
            </a:extLst>
          </p:cNvPr>
          <p:cNvPicPr>
            <a:picLocks noChangeAspect="1"/>
          </p:cNvPicPr>
          <p:nvPr/>
        </p:nvPicPr>
        <p:blipFill>
          <a:blip r:embed="rId3"/>
          <a:stretch>
            <a:fillRect/>
          </a:stretch>
        </p:blipFill>
        <p:spPr>
          <a:xfrm>
            <a:off x="971532" y="2395094"/>
            <a:ext cx="7583650" cy="4173947"/>
          </a:xfrm>
          <a:prstGeom prst="rect">
            <a:avLst/>
          </a:prstGeom>
        </p:spPr>
      </p:pic>
      <p:pic>
        <p:nvPicPr>
          <p:cNvPr id="9" name="Picture 8">
            <a:extLst>
              <a:ext uri="{FF2B5EF4-FFF2-40B4-BE49-F238E27FC236}">
                <a16:creationId xmlns:a16="http://schemas.microsoft.com/office/drawing/2014/main" id="{5A8B6FF0-5307-494C-A10E-E8FDC1919370}"/>
              </a:ext>
            </a:extLst>
          </p:cNvPr>
          <p:cNvPicPr>
            <a:picLocks noChangeAspect="1"/>
          </p:cNvPicPr>
          <p:nvPr/>
        </p:nvPicPr>
        <p:blipFill>
          <a:blip r:embed="rId4"/>
          <a:stretch>
            <a:fillRect/>
          </a:stretch>
        </p:blipFill>
        <p:spPr>
          <a:xfrm>
            <a:off x="971532" y="2395094"/>
            <a:ext cx="1587423" cy="1069938"/>
          </a:xfrm>
          <a:prstGeom prst="rect">
            <a:avLst/>
          </a:prstGeom>
        </p:spPr>
      </p:pic>
      <p:sp>
        <p:nvSpPr>
          <p:cNvPr id="10" name="Rectangle 9">
            <a:extLst>
              <a:ext uri="{FF2B5EF4-FFF2-40B4-BE49-F238E27FC236}">
                <a16:creationId xmlns:a16="http://schemas.microsoft.com/office/drawing/2014/main" id="{E928CEAC-15D7-481A-9EF1-DF1EA52C9F1A}"/>
              </a:ext>
            </a:extLst>
          </p:cNvPr>
          <p:cNvSpPr/>
          <p:nvPr/>
        </p:nvSpPr>
        <p:spPr bwMode="auto">
          <a:xfrm>
            <a:off x="971532" y="2930062"/>
            <a:ext cx="1587422" cy="534969"/>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579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87E26F8C-AC66-4D92-BA62-CEF2583CCD2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Azure Cosmos DB</a:t>
            </a:r>
          </a:p>
        </p:txBody>
      </p:sp>
      <p:sp>
        <p:nvSpPr>
          <p:cNvPr id="4" name="Text Placeholder 5">
            <a:extLst>
              <a:ext uri="{FF2B5EF4-FFF2-40B4-BE49-F238E27FC236}">
                <a16:creationId xmlns:a16="http://schemas.microsoft.com/office/drawing/2014/main" id="{4C2A2FAC-B733-4A72-9B43-8A452C1D4A70}"/>
              </a:ext>
            </a:extLst>
          </p:cNvPr>
          <p:cNvSpPr txBox="1">
            <a:spLocks/>
          </p:cNvSpPr>
          <p:nvPr/>
        </p:nvSpPr>
        <p:spPr>
          <a:xfrm>
            <a:off x="536028" y="1104368"/>
            <a:ext cx="11628175"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73A65"/>
                </a:solidFill>
                <a:effectLst/>
                <a:uLnTx/>
                <a:uFillTx/>
                <a:latin typeface="Segoe UI Semilight" panose="020B0402040204020203" pitchFamily="34" charset="0"/>
                <a:ea typeface="+mn-ea"/>
                <a:cs typeface="Segoe UI Semilight" panose="020B0402040204020203" pitchFamily="34" charset="0"/>
              </a:rPr>
              <a:t>Globally distributed database service</a:t>
            </a:r>
          </a:p>
        </p:txBody>
      </p:sp>
      <p:sp>
        <p:nvSpPr>
          <p:cNvPr id="5" name="Freeform 6">
            <a:extLst>
              <a:ext uri="{FF2B5EF4-FFF2-40B4-BE49-F238E27FC236}">
                <a16:creationId xmlns:a16="http://schemas.microsoft.com/office/drawing/2014/main" id="{5D25157E-0F25-4DE3-B7AF-0D47C4ECA125}"/>
              </a:ext>
            </a:extLst>
          </p:cNvPr>
          <p:cNvSpPr>
            <a:spLocks noEditPoints="1"/>
          </p:cNvSpPr>
          <p:nvPr/>
        </p:nvSpPr>
        <p:spPr bwMode="auto">
          <a:xfrm>
            <a:off x="1253006" y="1973262"/>
            <a:ext cx="10136616" cy="471532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defTabSz="1243431">
              <a:defRPr/>
            </a:pPr>
            <a:endParaRPr lang="en-US" sz="2448" kern="0">
              <a:solidFill>
                <a:sysClr val="windowText" lastClr="000000"/>
              </a:solidFill>
              <a:latin typeface="Calibri"/>
            </a:endParaRPr>
          </a:p>
        </p:txBody>
      </p:sp>
      <p:cxnSp>
        <p:nvCxnSpPr>
          <p:cNvPr id="6" name="Straight Connector 5">
            <a:extLst>
              <a:ext uri="{FF2B5EF4-FFF2-40B4-BE49-F238E27FC236}">
                <a16:creationId xmlns:a16="http://schemas.microsoft.com/office/drawing/2014/main" id="{152D8EE3-9A59-4E6E-A066-1E80782BFB75}"/>
              </a:ext>
            </a:extLst>
          </p:cNvPr>
          <p:cNvCxnSpPr/>
          <p:nvPr/>
        </p:nvCxnSpPr>
        <p:spPr>
          <a:xfrm flipV="1">
            <a:off x="2334305" y="3129722"/>
            <a:ext cx="3929204" cy="397133"/>
          </a:xfrm>
          <a:prstGeom prst="line">
            <a:avLst/>
          </a:prstGeom>
          <a:noFill/>
          <a:ln w="28575" cap="rnd" cmpd="sng" algn="ctr">
            <a:solidFill>
              <a:srgbClr val="81C6FF"/>
            </a:solidFill>
            <a:prstDash val="sysDot"/>
          </a:ln>
          <a:effectLst/>
        </p:spPr>
      </p:cxnSp>
      <p:cxnSp>
        <p:nvCxnSpPr>
          <p:cNvPr id="7" name="Straight Connector 6">
            <a:extLst>
              <a:ext uri="{FF2B5EF4-FFF2-40B4-BE49-F238E27FC236}">
                <a16:creationId xmlns:a16="http://schemas.microsoft.com/office/drawing/2014/main" id="{C82B2149-9ADE-4037-A238-6F44D2798EA4}"/>
              </a:ext>
            </a:extLst>
          </p:cNvPr>
          <p:cNvCxnSpPr/>
          <p:nvPr/>
        </p:nvCxnSpPr>
        <p:spPr>
          <a:xfrm flipH="1" flipV="1">
            <a:off x="6263509" y="3129362"/>
            <a:ext cx="3376943" cy="458925"/>
          </a:xfrm>
          <a:prstGeom prst="line">
            <a:avLst/>
          </a:prstGeom>
          <a:noFill/>
          <a:ln w="28575" cap="rnd" cmpd="sng" algn="ctr">
            <a:solidFill>
              <a:srgbClr val="81C6FF"/>
            </a:solidFill>
            <a:prstDash val="sysDot"/>
          </a:ln>
          <a:effectLst/>
        </p:spPr>
      </p:cxnSp>
      <p:cxnSp>
        <p:nvCxnSpPr>
          <p:cNvPr id="8" name="Straight Connector 7">
            <a:extLst>
              <a:ext uri="{FF2B5EF4-FFF2-40B4-BE49-F238E27FC236}">
                <a16:creationId xmlns:a16="http://schemas.microsoft.com/office/drawing/2014/main" id="{F6D3D1A6-08CC-4CF2-BC2D-189EF3A1CB9D}"/>
              </a:ext>
            </a:extLst>
          </p:cNvPr>
          <p:cNvCxnSpPr/>
          <p:nvPr/>
        </p:nvCxnSpPr>
        <p:spPr>
          <a:xfrm>
            <a:off x="9640452" y="3603055"/>
            <a:ext cx="986828" cy="2133600"/>
          </a:xfrm>
          <a:prstGeom prst="line">
            <a:avLst/>
          </a:prstGeom>
          <a:noFill/>
          <a:ln w="28575" cap="rnd" cmpd="sng" algn="ctr">
            <a:solidFill>
              <a:srgbClr val="81C6FF"/>
            </a:solidFill>
            <a:prstDash val="sysDot"/>
          </a:ln>
          <a:effectLst/>
        </p:spPr>
      </p:cxnSp>
      <p:cxnSp>
        <p:nvCxnSpPr>
          <p:cNvPr id="9" name="Straight Connector 8">
            <a:extLst>
              <a:ext uri="{FF2B5EF4-FFF2-40B4-BE49-F238E27FC236}">
                <a16:creationId xmlns:a16="http://schemas.microsoft.com/office/drawing/2014/main" id="{2C0458A7-7AC1-41B7-B47A-C91B85D6A7D1}"/>
              </a:ext>
            </a:extLst>
          </p:cNvPr>
          <p:cNvCxnSpPr/>
          <p:nvPr/>
        </p:nvCxnSpPr>
        <p:spPr>
          <a:xfrm flipH="1" flipV="1">
            <a:off x="4588618" y="5142899"/>
            <a:ext cx="6038662" cy="590845"/>
          </a:xfrm>
          <a:prstGeom prst="line">
            <a:avLst/>
          </a:prstGeom>
          <a:noFill/>
          <a:ln w="28575" cap="rnd" cmpd="sng" algn="ctr">
            <a:solidFill>
              <a:srgbClr val="81C6FF"/>
            </a:solidFill>
            <a:prstDash val="sysDot"/>
          </a:ln>
          <a:effectLst/>
        </p:spPr>
      </p:cxnSp>
      <p:cxnSp>
        <p:nvCxnSpPr>
          <p:cNvPr id="10" name="Straight Connector 9">
            <a:extLst>
              <a:ext uri="{FF2B5EF4-FFF2-40B4-BE49-F238E27FC236}">
                <a16:creationId xmlns:a16="http://schemas.microsoft.com/office/drawing/2014/main" id="{F5F92B68-9F12-4F34-9021-9A9609450465}"/>
              </a:ext>
            </a:extLst>
          </p:cNvPr>
          <p:cNvCxnSpPr/>
          <p:nvPr/>
        </p:nvCxnSpPr>
        <p:spPr>
          <a:xfrm flipH="1" flipV="1">
            <a:off x="2334305" y="3541623"/>
            <a:ext cx="2254313" cy="1601276"/>
          </a:xfrm>
          <a:prstGeom prst="line">
            <a:avLst/>
          </a:prstGeom>
          <a:noFill/>
          <a:ln w="28575" cap="rnd" cmpd="sng" algn="ctr">
            <a:solidFill>
              <a:srgbClr val="81C6FF"/>
            </a:solidFill>
            <a:prstDash val="sysDot"/>
          </a:ln>
          <a:effectLst/>
        </p:spPr>
      </p:cxnSp>
      <p:cxnSp>
        <p:nvCxnSpPr>
          <p:cNvPr id="11" name="Straight Connector 10">
            <a:extLst>
              <a:ext uri="{FF2B5EF4-FFF2-40B4-BE49-F238E27FC236}">
                <a16:creationId xmlns:a16="http://schemas.microsoft.com/office/drawing/2014/main" id="{F41DCCCB-177B-49BB-9791-C13C4B8501ED}"/>
              </a:ext>
            </a:extLst>
          </p:cNvPr>
          <p:cNvCxnSpPr/>
          <p:nvPr/>
        </p:nvCxnSpPr>
        <p:spPr>
          <a:xfrm flipV="1">
            <a:off x="4588618" y="3563068"/>
            <a:ext cx="5051834" cy="1579831"/>
          </a:xfrm>
          <a:prstGeom prst="line">
            <a:avLst/>
          </a:prstGeom>
          <a:noFill/>
          <a:ln w="28575" cap="rnd" cmpd="sng" algn="ctr">
            <a:solidFill>
              <a:srgbClr val="81C6FF"/>
            </a:solidFill>
            <a:prstDash val="sysDot"/>
          </a:ln>
          <a:effectLst/>
        </p:spPr>
      </p:cxnSp>
      <p:cxnSp>
        <p:nvCxnSpPr>
          <p:cNvPr id="12" name="Straight Connector 11">
            <a:extLst>
              <a:ext uri="{FF2B5EF4-FFF2-40B4-BE49-F238E27FC236}">
                <a16:creationId xmlns:a16="http://schemas.microsoft.com/office/drawing/2014/main" id="{C6A18420-C2BE-4E42-8B05-FEB0FEC1AE60}"/>
              </a:ext>
            </a:extLst>
          </p:cNvPr>
          <p:cNvCxnSpPr/>
          <p:nvPr/>
        </p:nvCxnSpPr>
        <p:spPr>
          <a:xfrm flipH="1">
            <a:off x="4588618" y="3150117"/>
            <a:ext cx="1674394" cy="2007550"/>
          </a:xfrm>
          <a:prstGeom prst="line">
            <a:avLst/>
          </a:prstGeom>
          <a:noFill/>
          <a:ln w="28575" cap="rnd" cmpd="sng" algn="ctr">
            <a:solidFill>
              <a:srgbClr val="81C6FF"/>
            </a:solidFill>
            <a:prstDash val="sysDot"/>
          </a:ln>
          <a:effectLst/>
        </p:spPr>
      </p:cxnSp>
      <p:cxnSp>
        <p:nvCxnSpPr>
          <p:cNvPr id="13" name="Straight Connector 12">
            <a:extLst>
              <a:ext uri="{FF2B5EF4-FFF2-40B4-BE49-F238E27FC236}">
                <a16:creationId xmlns:a16="http://schemas.microsoft.com/office/drawing/2014/main" id="{82FC6E1C-3B19-4A2B-B03D-538CFF41C31C}"/>
              </a:ext>
            </a:extLst>
          </p:cNvPr>
          <p:cNvCxnSpPr/>
          <p:nvPr/>
        </p:nvCxnSpPr>
        <p:spPr>
          <a:xfrm>
            <a:off x="2334305" y="3563068"/>
            <a:ext cx="8292975" cy="2170676"/>
          </a:xfrm>
          <a:prstGeom prst="line">
            <a:avLst/>
          </a:prstGeom>
          <a:noFill/>
          <a:ln w="28575" cap="rnd" cmpd="sng" algn="ctr">
            <a:solidFill>
              <a:srgbClr val="81C6FF"/>
            </a:solidFill>
            <a:prstDash val="sysDot"/>
          </a:ln>
          <a:effectLst/>
        </p:spPr>
      </p:cxnSp>
      <p:cxnSp>
        <p:nvCxnSpPr>
          <p:cNvPr id="14" name="Straight Connector 13">
            <a:extLst>
              <a:ext uri="{FF2B5EF4-FFF2-40B4-BE49-F238E27FC236}">
                <a16:creationId xmlns:a16="http://schemas.microsoft.com/office/drawing/2014/main" id="{1491731C-0188-4758-9269-A969FD770FCE}"/>
              </a:ext>
            </a:extLst>
          </p:cNvPr>
          <p:cNvCxnSpPr>
            <a:cxnSpLocks/>
          </p:cNvCxnSpPr>
          <p:nvPr/>
        </p:nvCxnSpPr>
        <p:spPr>
          <a:xfrm>
            <a:off x="6263013" y="3150117"/>
            <a:ext cx="4364267" cy="2583627"/>
          </a:xfrm>
          <a:prstGeom prst="line">
            <a:avLst/>
          </a:prstGeom>
          <a:noFill/>
          <a:ln w="28575" cap="rnd" cmpd="sng" algn="ctr">
            <a:solidFill>
              <a:srgbClr val="81C6FF"/>
            </a:solidFill>
            <a:prstDash val="sysDot"/>
          </a:ln>
          <a:effectLst/>
        </p:spPr>
      </p:cxnSp>
      <p:pic>
        <p:nvPicPr>
          <p:cNvPr id="15" name="Graphic 14">
            <a:extLst>
              <a:ext uri="{FF2B5EF4-FFF2-40B4-BE49-F238E27FC236}">
                <a16:creationId xmlns:a16="http://schemas.microsoft.com/office/drawing/2014/main" id="{0E7C95DD-D98B-4DCF-AA88-64E1396A38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9285" y="3093509"/>
            <a:ext cx="450040" cy="682480"/>
          </a:xfrm>
          <a:prstGeom prst="rect">
            <a:avLst/>
          </a:prstGeom>
        </p:spPr>
      </p:pic>
      <p:pic>
        <p:nvPicPr>
          <p:cNvPr id="16" name="Graphic 15">
            <a:extLst>
              <a:ext uri="{FF2B5EF4-FFF2-40B4-BE49-F238E27FC236}">
                <a16:creationId xmlns:a16="http://schemas.microsoft.com/office/drawing/2014/main" id="{7DB46EA7-94DE-425F-AD32-775B87AD6E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8489" y="2695156"/>
            <a:ext cx="450040" cy="682480"/>
          </a:xfrm>
          <a:prstGeom prst="rect">
            <a:avLst/>
          </a:prstGeom>
        </p:spPr>
      </p:pic>
      <p:pic>
        <p:nvPicPr>
          <p:cNvPr id="17" name="Graphic 16">
            <a:extLst>
              <a:ext uri="{FF2B5EF4-FFF2-40B4-BE49-F238E27FC236}">
                <a16:creationId xmlns:a16="http://schemas.microsoft.com/office/drawing/2014/main" id="{468D1CE9-9E07-4FDE-A824-475AAAD7EB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5432" y="3129722"/>
            <a:ext cx="450040" cy="682480"/>
          </a:xfrm>
          <a:prstGeom prst="rect">
            <a:avLst/>
          </a:prstGeom>
        </p:spPr>
      </p:pic>
      <p:pic>
        <p:nvPicPr>
          <p:cNvPr id="18" name="Graphic 17">
            <a:extLst>
              <a:ext uri="{FF2B5EF4-FFF2-40B4-BE49-F238E27FC236}">
                <a16:creationId xmlns:a16="http://schemas.microsoft.com/office/drawing/2014/main" id="{BD3BBEA6-D0C7-4B7B-854A-EB2CDAF36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2260" y="5320661"/>
            <a:ext cx="450040" cy="682480"/>
          </a:xfrm>
          <a:prstGeom prst="rect">
            <a:avLst/>
          </a:prstGeom>
        </p:spPr>
      </p:pic>
      <p:pic>
        <p:nvPicPr>
          <p:cNvPr id="19" name="Graphic 18">
            <a:extLst>
              <a:ext uri="{FF2B5EF4-FFF2-40B4-BE49-F238E27FC236}">
                <a16:creationId xmlns:a16="http://schemas.microsoft.com/office/drawing/2014/main" id="{6C75EDBE-96C6-4917-A6B6-E8B3EDA6B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3598" y="4659758"/>
            <a:ext cx="450040" cy="682480"/>
          </a:xfrm>
          <a:prstGeom prst="rect">
            <a:avLst/>
          </a:prstGeom>
        </p:spPr>
      </p:pic>
      <p:pic>
        <p:nvPicPr>
          <p:cNvPr id="20" name="Picture 19">
            <a:extLst>
              <a:ext uri="{FF2B5EF4-FFF2-40B4-BE49-F238E27FC236}">
                <a16:creationId xmlns:a16="http://schemas.microsoft.com/office/drawing/2014/main" id="{D491DCF7-03EA-4A7B-8593-1198C5FBCB20}"/>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871519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C5E43D2B-66A6-4792-AFC0-A0654663A06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Azure Cosmos DB APIs</a:t>
            </a:r>
          </a:p>
        </p:txBody>
      </p:sp>
      <p:pic>
        <p:nvPicPr>
          <p:cNvPr id="22" name="Picture 21">
            <a:extLst>
              <a:ext uri="{FF2B5EF4-FFF2-40B4-BE49-F238E27FC236}">
                <a16:creationId xmlns:a16="http://schemas.microsoft.com/office/drawing/2014/main" id="{B2256F80-BB17-413B-A705-A22810889E72}"/>
              </a:ext>
            </a:extLst>
          </p:cNvPr>
          <p:cNvPicPr>
            <a:picLocks noChangeAspect="1"/>
          </p:cNvPicPr>
          <p:nvPr/>
        </p:nvPicPr>
        <p:blipFill>
          <a:blip r:embed="rId2"/>
          <a:stretch>
            <a:fillRect/>
          </a:stretch>
        </p:blipFill>
        <p:spPr>
          <a:xfrm>
            <a:off x="10704211" y="124426"/>
            <a:ext cx="1370822" cy="1370822"/>
          </a:xfrm>
          <a:prstGeom prst="rect">
            <a:avLst/>
          </a:prstGeom>
        </p:spPr>
      </p:pic>
      <p:grpSp>
        <p:nvGrpSpPr>
          <p:cNvPr id="23" name="Group 22">
            <a:extLst>
              <a:ext uri="{FF2B5EF4-FFF2-40B4-BE49-F238E27FC236}">
                <a16:creationId xmlns:a16="http://schemas.microsoft.com/office/drawing/2014/main" id="{9B6EAEC9-5535-49E5-A268-CC096E762B97}"/>
              </a:ext>
            </a:extLst>
          </p:cNvPr>
          <p:cNvGrpSpPr/>
          <p:nvPr/>
        </p:nvGrpSpPr>
        <p:grpSpPr>
          <a:xfrm>
            <a:off x="5106352" y="1241404"/>
            <a:ext cx="5029200" cy="5259389"/>
            <a:chOff x="6068328" y="1973262"/>
            <a:chExt cx="4419600" cy="3763067"/>
          </a:xfrm>
        </p:grpSpPr>
        <p:sp>
          <p:nvSpPr>
            <p:cNvPr id="24" name="Rectangle: Rounded Corners 23">
              <a:extLst>
                <a:ext uri="{FF2B5EF4-FFF2-40B4-BE49-F238E27FC236}">
                  <a16:creationId xmlns:a16="http://schemas.microsoft.com/office/drawing/2014/main" id="{CED44A0B-D317-478F-9025-904D8C6AF062}"/>
                </a:ext>
              </a:extLst>
            </p:cNvPr>
            <p:cNvSpPr/>
            <p:nvPr/>
          </p:nvSpPr>
          <p:spPr bwMode="auto">
            <a:xfrm>
              <a:off x="6294437" y="1973262"/>
              <a:ext cx="4193491" cy="3763067"/>
            </a:xfrm>
            <a:prstGeom prst="roundRect">
              <a:avLst>
                <a:gd name="adj" fmla="val 4983"/>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DCD346BB-1EDA-46BA-859D-66FF3DF7F0FF}"/>
                </a:ext>
              </a:extLst>
            </p:cNvPr>
            <p:cNvSpPr/>
            <p:nvPr/>
          </p:nvSpPr>
          <p:spPr bwMode="auto">
            <a:xfrm rot="2766992">
              <a:off x="6068328" y="3644599"/>
              <a:ext cx="685800" cy="685800"/>
            </a:xfrm>
            <a:prstGeom prst="rect">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 name="Text Placeholder 5">
            <a:extLst>
              <a:ext uri="{FF2B5EF4-FFF2-40B4-BE49-F238E27FC236}">
                <a16:creationId xmlns:a16="http://schemas.microsoft.com/office/drawing/2014/main" id="{05480F84-3FC1-40ED-B112-BC19C0AFDA37}"/>
              </a:ext>
            </a:extLst>
          </p:cNvPr>
          <p:cNvSpPr txBox="1">
            <a:spLocks/>
          </p:cNvSpPr>
          <p:nvPr/>
        </p:nvSpPr>
        <p:spPr>
          <a:xfrm>
            <a:off x="5789786" y="1482665"/>
            <a:ext cx="3355166" cy="48259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MongoDB</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SQL</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Table storage</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Gremlin Graph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Spark</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Cassandra</a:t>
            </a:r>
            <a:endParaRPr kumimoji="0" lang="en-US" sz="3200" b="0" i="0" u="none" strike="noStrike" kern="1200" cap="none" spc="0" normalizeH="0" baseline="0" noProof="0" dirty="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p:txBody>
      </p:sp>
      <p:grpSp>
        <p:nvGrpSpPr>
          <p:cNvPr id="27" name="Group 26">
            <a:extLst>
              <a:ext uri="{FF2B5EF4-FFF2-40B4-BE49-F238E27FC236}">
                <a16:creationId xmlns:a16="http://schemas.microsoft.com/office/drawing/2014/main" id="{789458F2-3559-4B13-971E-2A1B6FAE9203}"/>
              </a:ext>
            </a:extLst>
          </p:cNvPr>
          <p:cNvGrpSpPr/>
          <p:nvPr/>
        </p:nvGrpSpPr>
        <p:grpSpPr>
          <a:xfrm>
            <a:off x="1318351" y="1937461"/>
            <a:ext cx="3054697" cy="4072928"/>
            <a:chOff x="4713905" y="6164262"/>
            <a:chExt cx="3054697" cy="4072928"/>
          </a:xfrm>
        </p:grpSpPr>
        <p:pic>
          <p:nvPicPr>
            <p:cNvPr id="28" name="Graphic 27">
              <a:extLst>
                <a:ext uri="{FF2B5EF4-FFF2-40B4-BE49-F238E27FC236}">
                  <a16:creationId xmlns:a16="http://schemas.microsoft.com/office/drawing/2014/main" id="{3BF8ABC7-2550-4FC4-A389-7B85B24C4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9" name="Graphic 28">
              <a:extLst>
                <a:ext uri="{FF2B5EF4-FFF2-40B4-BE49-F238E27FC236}">
                  <a16:creationId xmlns:a16="http://schemas.microsoft.com/office/drawing/2014/main" id="{318A9C12-4D02-4DBC-B4CC-51026D949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30" name="Rectangle: Rounded Corners 29">
            <a:extLst>
              <a:ext uri="{FF2B5EF4-FFF2-40B4-BE49-F238E27FC236}">
                <a16:creationId xmlns:a16="http://schemas.microsoft.com/office/drawing/2014/main" id="{CF139017-5112-4ECA-B7B1-00B4F522DF39}"/>
              </a:ext>
            </a:extLst>
          </p:cNvPr>
          <p:cNvSpPr/>
          <p:nvPr/>
        </p:nvSpPr>
        <p:spPr bwMode="auto">
          <a:xfrm>
            <a:off x="7671360" y="5375335"/>
            <a:ext cx="1615950" cy="533400"/>
          </a:xfrm>
          <a:prstGeom prst="roundRect">
            <a:avLst/>
          </a:prstGeom>
          <a:solidFill>
            <a:srgbClr val="00BCF2"/>
          </a:solidFill>
          <a:ln w="10795" cap="flat" cmpd="sng" algn="ctr">
            <a:solidFill>
              <a:srgbClr val="00BCF2">
                <a:shade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lawik Semibold" panose="020B0604020202020204" pitchFamily="34" charset="0"/>
                <a:ea typeface="Segoe UI" pitchFamily="34" charset="0"/>
                <a:cs typeface="Segoe UI" pitchFamily="34" charset="0"/>
              </a:rPr>
              <a:t>Now GA</a:t>
            </a:r>
          </a:p>
        </p:txBody>
      </p:sp>
    </p:spTree>
    <p:extLst>
      <p:ext uri="{BB962C8B-B14F-4D97-AF65-F5344CB8AC3E}">
        <p14:creationId xmlns:p14="http://schemas.microsoft.com/office/powerpoint/2010/main" val="15937270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600"/>
                                        <p:tgtEl>
                                          <p:spTgt spid="27"/>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fade">
                                      <p:cBhvr>
                                        <p:cTn id="14" dur="500"/>
                                        <p:tgtEl>
                                          <p:spTgt spid="26">
                                            <p:txEl>
                                              <p:pRg st="0" end="0"/>
                                            </p:txEl>
                                          </p:spTgt>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6">
                                            <p:txEl>
                                              <p:pRg st="2" end="2"/>
                                            </p:txEl>
                                          </p:spTgt>
                                        </p:tgtEl>
                                        <p:attrNameLst>
                                          <p:attrName>style.visibility</p:attrName>
                                        </p:attrNameLst>
                                      </p:cBhvr>
                                      <p:to>
                                        <p:strVal val="visible"/>
                                      </p:to>
                                    </p:set>
                                    <p:animEffect transition="in" filter="fade">
                                      <p:cBhvr>
                                        <p:cTn id="18" dur="500"/>
                                        <p:tgtEl>
                                          <p:spTgt spid="26">
                                            <p:txEl>
                                              <p:pRg st="2" end="2"/>
                                            </p:txEl>
                                          </p:spTgt>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fade">
                                      <p:cBhvr>
                                        <p:cTn id="22" dur="500"/>
                                        <p:tgtEl>
                                          <p:spTgt spid="26">
                                            <p:txEl>
                                              <p:pRg st="3" end="3"/>
                                            </p:txEl>
                                          </p:spTgt>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fade">
                                      <p:cBhvr>
                                        <p:cTn id="26" dur="500"/>
                                        <p:tgtEl>
                                          <p:spTgt spid="26">
                                            <p:txEl>
                                              <p:pRg st="4" end="4"/>
                                            </p:txEl>
                                          </p:spTgt>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26">
                                            <p:txEl>
                                              <p:pRg st="6" end="6"/>
                                            </p:txEl>
                                          </p:spTgt>
                                        </p:tgtEl>
                                        <p:attrNameLst>
                                          <p:attrName>style.visibility</p:attrName>
                                        </p:attrNameLst>
                                      </p:cBhvr>
                                      <p:to>
                                        <p:strVal val="visible"/>
                                      </p:to>
                                    </p:set>
                                    <p:animEffect transition="in" filter="fade">
                                      <p:cBhvr>
                                        <p:cTn id="30" dur="500"/>
                                        <p:tgtEl>
                                          <p:spTgt spid="26">
                                            <p:txEl>
                                              <p:pRg st="6" end="6"/>
                                            </p:txEl>
                                          </p:spTgt>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childTnLst>
                          </p:cTn>
                        </p:par>
                        <p:par>
                          <p:cTn id="35" fill="hold">
                            <p:stCondLst>
                              <p:cond delay="3750"/>
                            </p:stCondLst>
                            <p:childTnLst>
                              <p:par>
                                <p:cTn id="36" presetID="45"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000"/>
                                        <p:tgtEl>
                                          <p:spTgt spid="30"/>
                                        </p:tgtEl>
                                      </p:cBhvr>
                                    </p:animEffect>
                                    <p:anim calcmode="lin" valueType="num">
                                      <p:cBhvr>
                                        <p:cTn id="39" dur="2000" fill="hold"/>
                                        <p:tgtEl>
                                          <p:spTgt spid="30"/>
                                        </p:tgtEl>
                                        <p:attrNameLst>
                                          <p:attrName>ppt_w</p:attrName>
                                        </p:attrNameLst>
                                      </p:cBhvr>
                                      <p:tavLst>
                                        <p:tav tm="0" fmla="#ppt_w*sin(2.5*pi*$)">
                                          <p:val>
                                            <p:fltVal val="0"/>
                                          </p:val>
                                        </p:tav>
                                        <p:tav tm="100000">
                                          <p:val>
                                            <p:fltVal val="1"/>
                                          </p:val>
                                        </p:tav>
                                      </p:tavLst>
                                    </p:anim>
                                    <p:anim calcmode="lin" valueType="num">
                                      <p:cBhvr>
                                        <p:cTn id="4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 name="Straight Connector 5"/>
          <p:cNvSpPr/>
          <p:nvPr/>
        </p:nvSpPr>
        <p:spPr>
          <a:xfrm>
            <a:off x="561801" y="5536629"/>
            <a:ext cx="11027629" cy="19314"/>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0" name="Straight Connector 7"/>
          <p:cNvSpPr/>
          <p:nvPr/>
        </p:nvSpPr>
        <p:spPr>
          <a:xfrm>
            <a:off x="561802" y="5900172"/>
            <a:ext cx="11040058" cy="10508"/>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1" name="TextBox 8"/>
          <p:cNvSpPr txBox="1"/>
          <p:nvPr/>
        </p:nvSpPr>
        <p:spPr>
          <a:xfrm>
            <a:off x="498146" y="5576937"/>
            <a:ext cx="1504363"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Global distribution</a:t>
            </a:r>
          </a:p>
        </p:txBody>
      </p:sp>
      <p:sp>
        <p:nvSpPr>
          <p:cNvPr id="1732" name="TextBox 9"/>
          <p:cNvSpPr txBox="1"/>
          <p:nvPr/>
        </p:nvSpPr>
        <p:spPr>
          <a:xfrm>
            <a:off x="2735400" y="5576937"/>
            <a:ext cx="1356908"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Elastic scale out</a:t>
            </a:r>
          </a:p>
        </p:txBody>
      </p:sp>
      <p:sp>
        <p:nvSpPr>
          <p:cNvPr id="1733" name="TextBox 10"/>
          <p:cNvSpPr txBox="1"/>
          <p:nvPr/>
        </p:nvSpPr>
        <p:spPr>
          <a:xfrm>
            <a:off x="4785157" y="5576937"/>
            <a:ext cx="1941920"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Guaranteed low latency</a:t>
            </a:r>
          </a:p>
        </p:txBody>
      </p:sp>
      <p:sp>
        <p:nvSpPr>
          <p:cNvPr id="1734" name="TextBox 11"/>
          <p:cNvSpPr txBox="1"/>
          <p:nvPr/>
        </p:nvSpPr>
        <p:spPr>
          <a:xfrm>
            <a:off x="10019275" y="5576937"/>
            <a:ext cx="1786453"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Comprehensive SLAs</a:t>
            </a:r>
          </a:p>
        </p:txBody>
      </p:sp>
      <p:sp>
        <p:nvSpPr>
          <p:cNvPr id="1735" name="TextBox 12"/>
          <p:cNvSpPr txBox="1"/>
          <p:nvPr/>
        </p:nvSpPr>
        <p:spPr>
          <a:xfrm>
            <a:off x="3235126" y="2677770"/>
            <a:ext cx="5564193" cy="923968"/>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53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5299" b="0" i="0" u="none" strike="noStrike" kern="1200" cap="none" spc="0" normalizeH="0" baseline="0" noProof="0">
                <a:ln>
                  <a:noFill/>
                </a:ln>
                <a:solidFill>
                  <a:srgbClr val="505050"/>
                </a:solidFill>
                <a:effectLst/>
                <a:uLnTx/>
                <a:uFillTx/>
                <a:latin typeface="Helvetica Light"/>
                <a:sym typeface="Helvetica Light"/>
              </a:rPr>
              <a:t>Azure Cosmos DB</a:t>
            </a:r>
          </a:p>
        </p:txBody>
      </p:sp>
      <p:grpSp>
        <p:nvGrpSpPr>
          <p:cNvPr id="1747" name="Group 4"/>
          <p:cNvGrpSpPr/>
          <p:nvPr/>
        </p:nvGrpSpPr>
        <p:grpSpPr>
          <a:xfrm>
            <a:off x="1638600" y="4219897"/>
            <a:ext cx="2378344" cy="1064704"/>
            <a:chOff x="-1" y="0"/>
            <a:chExt cx="2378681" cy="1064854"/>
          </a:xfrm>
        </p:grpSpPr>
        <p:sp>
          <p:nvSpPr>
            <p:cNvPr id="1736" name="Rectangle 51"/>
            <p:cNvSpPr txBox="1"/>
            <p:nvPr/>
          </p:nvSpPr>
          <p:spPr>
            <a:xfrm>
              <a:off x="-1" y="0"/>
              <a:ext cx="2378681" cy="312071"/>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Key-Value</a:t>
              </a:r>
            </a:p>
          </p:txBody>
        </p:sp>
        <p:grpSp>
          <p:nvGrpSpPr>
            <p:cNvPr id="1746" name="Group 1"/>
            <p:cNvGrpSpPr/>
            <p:nvPr/>
          </p:nvGrpSpPr>
          <p:grpSpPr>
            <a:xfrm>
              <a:off x="717731" y="447074"/>
              <a:ext cx="956631" cy="617780"/>
              <a:chOff x="0" y="0"/>
              <a:chExt cx="956630" cy="617780"/>
            </a:xfrm>
          </p:grpSpPr>
          <p:sp>
            <p:nvSpPr>
              <p:cNvPr id="1737" name="Straight Connector 53"/>
              <p:cNvSpPr/>
              <p:nvPr/>
            </p:nvSpPr>
            <p:spPr>
              <a:xfrm>
                <a:off x="170696" y="83811"/>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8" name="Oval 54"/>
              <p:cNvSpPr/>
              <p:nvPr/>
            </p:nvSpPr>
            <p:spPr>
              <a:xfrm>
                <a:off x="0" y="0"/>
                <a:ext cx="170697" cy="167626"/>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39" name="Oval 55"/>
              <p:cNvSpPr/>
              <p:nvPr/>
            </p:nvSpPr>
            <p:spPr>
              <a:xfrm>
                <a:off x="801413" y="7599"/>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0" name="Straight Connector 56"/>
              <p:cNvSpPr/>
              <p:nvPr/>
            </p:nvSpPr>
            <p:spPr>
              <a:xfrm>
                <a:off x="170696" y="305548"/>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1" name="Oval 57"/>
              <p:cNvSpPr/>
              <p:nvPr/>
            </p:nvSpPr>
            <p:spPr>
              <a:xfrm>
                <a:off x="0" y="221737"/>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2" name="Oval 58"/>
              <p:cNvSpPr/>
              <p:nvPr/>
            </p:nvSpPr>
            <p:spPr>
              <a:xfrm>
                <a:off x="801413" y="229337"/>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3" name="Straight Connector 59"/>
              <p:cNvSpPr/>
              <p:nvPr/>
            </p:nvSpPr>
            <p:spPr>
              <a:xfrm>
                <a:off x="170696" y="533964"/>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4" name="Oval 60"/>
              <p:cNvSpPr/>
              <p:nvPr/>
            </p:nvSpPr>
            <p:spPr>
              <a:xfrm>
                <a:off x="0" y="450153"/>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5" name="Oval 61"/>
              <p:cNvSpPr/>
              <p:nvPr/>
            </p:nvSpPr>
            <p:spPr>
              <a:xfrm>
                <a:off x="801413" y="457753"/>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55" name="Group 6"/>
          <p:cNvGrpSpPr/>
          <p:nvPr/>
        </p:nvGrpSpPr>
        <p:grpSpPr>
          <a:xfrm>
            <a:off x="3651881" y="4219898"/>
            <a:ext cx="2378343" cy="850842"/>
            <a:chOff x="-1" y="0"/>
            <a:chExt cx="2378681" cy="850963"/>
          </a:xfrm>
        </p:grpSpPr>
        <p:grpSp>
          <p:nvGrpSpPr>
            <p:cNvPr id="1753" name="Group 44"/>
            <p:cNvGrpSpPr/>
            <p:nvPr/>
          </p:nvGrpSpPr>
          <p:grpSpPr>
            <a:xfrm>
              <a:off x="690530" y="660963"/>
              <a:ext cx="1110187" cy="190000"/>
              <a:chOff x="-1" y="0"/>
              <a:chExt cx="1110187" cy="190000"/>
            </a:xfrm>
          </p:grpSpPr>
          <p:sp>
            <p:nvSpPr>
              <p:cNvPr id="1748" name="Straight Connector 46"/>
              <p:cNvSpPr/>
              <p:nvPr/>
            </p:nvSpPr>
            <p:spPr>
              <a:xfrm>
                <a:off x="188546" y="94999"/>
                <a:ext cx="283044"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9" name="Oval 47"/>
              <p:cNvSpPr/>
              <p:nvPr/>
            </p:nvSpPr>
            <p:spPr>
              <a:xfrm>
                <a:off x="-1" y="0"/>
                <a:ext cx="188547" cy="190000"/>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0" name="Oval 48"/>
              <p:cNvSpPr/>
              <p:nvPr/>
            </p:nvSpPr>
            <p:spPr>
              <a:xfrm>
                <a:off x="471590"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1" name="Oval 49"/>
              <p:cNvSpPr/>
              <p:nvPr/>
            </p:nvSpPr>
            <p:spPr>
              <a:xfrm>
                <a:off x="705163" y="8623"/>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2" name="Oval 50"/>
              <p:cNvSpPr/>
              <p:nvPr/>
            </p:nvSpPr>
            <p:spPr>
              <a:xfrm>
                <a:off x="938737"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sp>
          <p:nvSpPr>
            <p:cNvPr id="1754" name="Rectangle 45"/>
            <p:cNvSpPr txBox="1"/>
            <p:nvPr/>
          </p:nvSpPr>
          <p:spPr>
            <a:xfrm>
              <a:off x="-1" y="0"/>
              <a:ext cx="2378681" cy="312071"/>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Column-family</a:t>
              </a:r>
            </a:p>
          </p:txBody>
        </p:sp>
      </p:grpSp>
      <p:grpSp>
        <p:nvGrpSpPr>
          <p:cNvPr id="1766" name="Group 14"/>
          <p:cNvGrpSpPr/>
          <p:nvPr/>
        </p:nvGrpSpPr>
        <p:grpSpPr>
          <a:xfrm>
            <a:off x="7764314" y="4219900"/>
            <a:ext cx="2378344" cy="1078169"/>
            <a:chOff x="-1" y="0"/>
            <a:chExt cx="2378681" cy="1078319"/>
          </a:xfrm>
        </p:grpSpPr>
        <p:sp>
          <p:nvSpPr>
            <p:cNvPr id="1756" name="Rectangle 34"/>
            <p:cNvSpPr txBox="1"/>
            <p:nvPr/>
          </p:nvSpPr>
          <p:spPr>
            <a:xfrm>
              <a:off x="-1" y="0"/>
              <a:ext cx="2378681" cy="3120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Graph</a:t>
              </a:r>
            </a:p>
          </p:txBody>
        </p:sp>
        <p:grpSp>
          <p:nvGrpSpPr>
            <p:cNvPr id="1765" name="Group 35"/>
            <p:cNvGrpSpPr/>
            <p:nvPr/>
          </p:nvGrpSpPr>
          <p:grpSpPr>
            <a:xfrm>
              <a:off x="721882" y="433605"/>
              <a:ext cx="1019186" cy="644714"/>
              <a:chOff x="17401" y="17766"/>
              <a:chExt cx="1019186" cy="644714"/>
            </a:xfrm>
          </p:grpSpPr>
          <p:sp>
            <p:nvSpPr>
              <p:cNvPr id="1757" name="Oval 36"/>
              <p:cNvSpPr/>
              <p:nvPr/>
            </p:nvSpPr>
            <p:spPr>
              <a:xfrm rot="715723">
                <a:off x="17401" y="17766"/>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8" name="Oval 37"/>
              <p:cNvSpPr/>
              <p:nvPr/>
            </p:nvSpPr>
            <p:spPr>
              <a:xfrm>
                <a:off x="569131" y="135682"/>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9" name="Oval 38"/>
              <p:cNvSpPr/>
              <p:nvPr/>
            </p:nvSpPr>
            <p:spPr>
              <a:xfrm>
                <a:off x="293266"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0" name="Oval 39"/>
              <p:cNvSpPr/>
              <p:nvPr/>
            </p:nvSpPr>
            <p:spPr>
              <a:xfrm>
                <a:off x="844994"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1" name="Straight Connector 40"/>
              <p:cNvSpPr/>
              <p:nvPr/>
            </p:nvSpPr>
            <p:spPr>
              <a:xfrm>
                <a:off x="206924" y="131437"/>
                <a:ext cx="362208" cy="98446"/>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2" name="Straight Connector 41"/>
              <p:cNvSpPr/>
              <p:nvPr/>
            </p:nvSpPr>
            <p:spPr>
              <a:xfrm>
                <a:off x="484857" y="568279"/>
                <a:ext cx="360137" cy="1"/>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3" name="Straight Connector 42"/>
              <p:cNvSpPr/>
              <p:nvPr/>
            </p:nvSpPr>
            <p:spPr>
              <a:xfrm>
                <a:off x="732664" y="296492"/>
                <a:ext cx="140388"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4" name="Straight Connector 43"/>
              <p:cNvSpPr/>
              <p:nvPr/>
            </p:nvSpPr>
            <p:spPr>
              <a:xfrm flipV="1">
                <a:off x="456799" y="296492"/>
                <a:ext cx="140390"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82" name="Group 13"/>
          <p:cNvGrpSpPr/>
          <p:nvPr/>
        </p:nvGrpSpPr>
        <p:grpSpPr>
          <a:xfrm>
            <a:off x="6250653" y="4219897"/>
            <a:ext cx="1495946" cy="1185261"/>
            <a:chOff x="0" y="0"/>
            <a:chExt cx="1496157" cy="1185424"/>
          </a:xfrm>
        </p:grpSpPr>
        <p:sp>
          <p:nvSpPr>
            <p:cNvPr id="1767" name="Rectangle 19"/>
            <p:cNvSpPr txBox="1"/>
            <p:nvPr/>
          </p:nvSpPr>
          <p:spPr>
            <a:xfrm>
              <a:off x="0" y="0"/>
              <a:ext cx="1496157" cy="3120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Documents</a:t>
              </a:r>
            </a:p>
          </p:txBody>
        </p:sp>
        <p:grpSp>
          <p:nvGrpSpPr>
            <p:cNvPr id="1781" name="Group 20"/>
            <p:cNvGrpSpPr/>
            <p:nvPr/>
          </p:nvGrpSpPr>
          <p:grpSpPr>
            <a:xfrm>
              <a:off x="231568" y="326504"/>
              <a:ext cx="974706" cy="858920"/>
              <a:chOff x="0" y="11498"/>
              <a:chExt cx="974706" cy="858920"/>
            </a:xfrm>
          </p:grpSpPr>
          <p:sp>
            <p:nvSpPr>
              <p:cNvPr id="1768" name="Straight Connector 21"/>
              <p:cNvSpPr/>
              <p:nvPr/>
            </p:nvSpPr>
            <p:spPr>
              <a:xfrm>
                <a:off x="0" y="439179"/>
                <a:ext cx="383668"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9" name="Straight Connector 22"/>
              <p:cNvSpPr/>
              <p:nvPr/>
            </p:nvSpPr>
            <p:spPr>
              <a:xfrm flipV="1">
                <a:off x="0" y="330522"/>
                <a:ext cx="376847"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0" name="Oval 23"/>
              <p:cNvSpPr/>
              <p:nvPr/>
            </p:nvSpPr>
            <p:spPr>
              <a:xfrm>
                <a:off x="0" y="336472"/>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1" name="Straight Connector 24"/>
              <p:cNvSpPr/>
              <p:nvPr/>
            </p:nvSpPr>
            <p:spPr>
              <a:xfrm>
                <a:off x="383668" y="547837"/>
                <a:ext cx="389027" cy="16228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2" name="Straight Connector 25"/>
              <p:cNvSpPr/>
              <p:nvPr/>
            </p:nvSpPr>
            <p:spPr>
              <a:xfrm>
                <a:off x="383668" y="547837"/>
                <a:ext cx="370023" cy="203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3" name="Oval 26"/>
              <p:cNvSpPr/>
              <p:nvPr/>
            </p:nvSpPr>
            <p:spPr>
              <a:xfrm rot="20946205">
                <a:off x="753691" y="665005"/>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4" name="Oval 27"/>
              <p:cNvSpPr/>
              <p:nvPr/>
            </p:nvSpPr>
            <p:spPr>
              <a:xfrm>
                <a:off x="753691" y="44716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5" name="Straight Connector 28"/>
              <p:cNvSpPr/>
              <p:nvPr/>
            </p:nvSpPr>
            <p:spPr>
              <a:xfrm>
                <a:off x="376846" y="330523"/>
                <a:ext cx="376845" cy="151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6" name="Oval 29"/>
              <p:cNvSpPr/>
              <p:nvPr/>
            </p:nvSpPr>
            <p:spPr>
              <a:xfrm>
                <a:off x="383668" y="445130"/>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7" name="Straight Connector 30"/>
              <p:cNvSpPr/>
              <p:nvPr/>
            </p:nvSpPr>
            <p:spPr>
              <a:xfrm flipV="1">
                <a:off x="376846" y="178427"/>
                <a:ext cx="401115" cy="152097"/>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8" name="Oval 31"/>
              <p:cNvSpPr/>
              <p:nvPr/>
            </p:nvSpPr>
            <p:spPr>
              <a:xfrm>
                <a:off x="376846" y="227816"/>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9" name="Oval 32"/>
              <p:cNvSpPr/>
              <p:nvPr/>
            </p:nvSpPr>
            <p:spPr>
              <a:xfrm>
                <a:off x="753691" y="229333"/>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80" name="Oval 33"/>
              <p:cNvSpPr/>
              <p:nvPr/>
            </p:nvSpPr>
            <p:spPr>
              <a:xfrm rot="377737">
                <a:off x="753691" y="1149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85" name="Group 62"/>
          <p:cNvGrpSpPr/>
          <p:nvPr/>
        </p:nvGrpSpPr>
        <p:grpSpPr>
          <a:xfrm>
            <a:off x="1031452" y="2833112"/>
            <a:ext cx="1548235" cy="937071"/>
            <a:chOff x="0" y="0"/>
            <a:chExt cx="1548453" cy="937202"/>
          </a:xfrm>
        </p:grpSpPr>
        <p:pic>
          <p:nvPicPr>
            <p:cNvPr id="1783" name="Picture 2" descr="Picture 2"/>
            <p:cNvPicPr>
              <a:picLocks noChangeAspect="1"/>
            </p:cNvPicPr>
            <p:nvPr/>
          </p:nvPicPr>
          <p:blipFill>
            <a:blip r:embed="rId3"/>
            <a:stretch>
              <a:fillRect/>
            </a:stretch>
          </p:blipFill>
          <p:spPr>
            <a:xfrm>
              <a:off x="0" y="0"/>
              <a:ext cx="937204" cy="937203"/>
            </a:xfrm>
            <a:prstGeom prst="rect">
              <a:avLst/>
            </a:prstGeom>
            <a:ln w="12700" cap="flat">
              <a:noFill/>
              <a:miter lim="400000"/>
            </a:ln>
            <a:effectLst/>
          </p:spPr>
        </p:pic>
        <p:sp>
          <p:nvSpPr>
            <p:cNvPr id="1784" name="Straight Connector 1023"/>
            <p:cNvSpPr/>
            <p:nvPr/>
          </p:nvSpPr>
          <p:spPr>
            <a:xfrm>
              <a:off x="1024837" y="513340"/>
              <a:ext cx="523617"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88" name="Group 18"/>
          <p:cNvGrpSpPr/>
          <p:nvPr/>
        </p:nvGrpSpPr>
        <p:grpSpPr>
          <a:xfrm>
            <a:off x="7980869" y="1394174"/>
            <a:ext cx="3524030" cy="1044773"/>
            <a:chOff x="0" y="0"/>
            <a:chExt cx="3524528" cy="1044919"/>
          </a:xfrm>
        </p:grpSpPr>
        <p:pic>
          <p:nvPicPr>
            <p:cNvPr id="1786" name="Picture 8" descr="Picture 8"/>
            <p:cNvPicPr>
              <a:picLocks noChangeAspect="1"/>
            </p:cNvPicPr>
            <p:nvPr/>
          </p:nvPicPr>
          <p:blipFill>
            <a:blip r:embed="rId4"/>
            <a:stretch>
              <a:fillRect/>
            </a:stretch>
          </p:blipFill>
          <p:spPr>
            <a:xfrm>
              <a:off x="1225419" y="-1"/>
              <a:ext cx="2299110" cy="891683"/>
            </a:xfrm>
            <a:prstGeom prst="rect">
              <a:avLst/>
            </a:prstGeom>
            <a:ln w="12700" cap="flat">
              <a:noFill/>
              <a:miter lim="400000"/>
            </a:ln>
            <a:effectLst/>
          </p:spPr>
        </p:pic>
        <p:sp>
          <p:nvSpPr>
            <p:cNvPr id="1787" name="Connector: Elbow 76"/>
            <p:cNvSpPr/>
            <p:nvPr/>
          </p:nvSpPr>
          <p:spPr>
            <a:xfrm flipH="1">
              <a:off x="0" y="541150"/>
              <a:ext cx="1524483" cy="503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89" name="TextBox 1045"/>
          <p:cNvSpPr txBox="1"/>
          <p:nvPr/>
        </p:nvSpPr>
        <p:spPr>
          <a:xfrm>
            <a:off x="0" y="6162354"/>
            <a:ext cx="12192000" cy="374793"/>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rIns="45712">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dirty="0">
                <a:ln>
                  <a:noFill/>
                </a:ln>
                <a:solidFill>
                  <a:srgbClr val="505050"/>
                </a:solidFill>
                <a:effectLst/>
                <a:uLnTx/>
                <a:uFillTx/>
                <a:latin typeface="Helvetica Light"/>
                <a:sym typeface="Helvetica Light"/>
              </a:rPr>
              <a:t>A globally-distributed, multi-model database service</a:t>
            </a:r>
          </a:p>
        </p:txBody>
      </p:sp>
      <p:grpSp>
        <p:nvGrpSpPr>
          <p:cNvPr id="1792" name="Group 52"/>
          <p:cNvGrpSpPr/>
          <p:nvPr/>
        </p:nvGrpSpPr>
        <p:grpSpPr>
          <a:xfrm>
            <a:off x="9215544" y="3102203"/>
            <a:ext cx="2830664" cy="369316"/>
            <a:chOff x="51149" y="0"/>
            <a:chExt cx="2831066" cy="369368"/>
          </a:xfrm>
        </p:grpSpPr>
        <p:sp>
          <p:nvSpPr>
            <p:cNvPr id="1790" name="Straight Connector 71"/>
            <p:cNvSpPr/>
            <p:nvPr/>
          </p:nvSpPr>
          <p:spPr>
            <a:xfrm flipH="1" flipV="1">
              <a:off x="51149" y="244205"/>
              <a:ext cx="611250"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1" name="TextBox 73"/>
            <p:cNvSpPr txBox="1"/>
            <p:nvPr/>
          </p:nvSpPr>
          <p:spPr>
            <a:xfrm>
              <a:off x="662398" y="0"/>
              <a:ext cx="2219817" cy="369368"/>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a:ln>
                    <a:noFill/>
                  </a:ln>
                  <a:solidFill>
                    <a:srgbClr val="505050"/>
                  </a:solidFill>
                  <a:effectLst/>
                  <a:uLnTx/>
                  <a:uFillTx/>
                  <a:latin typeface="Helvetica Light"/>
                  <a:sym typeface="Helvetica Light"/>
                </a:rPr>
                <a:t>… more coming soon</a:t>
              </a:r>
            </a:p>
          </p:txBody>
        </p:sp>
      </p:grpSp>
      <p:sp>
        <p:nvSpPr>
          <p:cNvPr id="1793" name="TextBox 79"/>
          <p:cNvSpPr txBox="1"/>
          <p:nvPr/>
        </p:nvSpPr>
        <p:spPr>
          <a:xfrm>
            <a:off x="7392602" y="5576937"/>
            <a:ext cx="1999620"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Five consistency models</a:t>
            </a:r>
          </a:p>
        </p:txBody>
      </p:sp>
      <p:sp>
        <p:nvSpPr>
          <p:cNvPr id="1794" name="Connector: Elbow 89"/>
          <p:cNvSpPr/>
          <p:nvPr/>
        </p:nvSpPr>
        <p:spPr>
          <a:xfrm rot="5400000">
            <a:off x="6709674" y="1357732"/>
            <a:ext cx="1090203" cy="7718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800" name="Group 16"/>
          <p:cNvGrpSpPr/>
          <p:nvPr/>
        </p:nvGrpSpPr>
        <p:grpSpPr>
          <a:xfrm>
            <a:off x="1913687" y="566954"/>
            <a:ext cx="2170707" cy="1825018"/>
            <a:chOff x="16100" y="-131544"/>
            <a:chExt cx="2171015" cy="1825274"/>
          </a:xfrm>
        </p:grpSpPr>
        <p:sp>
          <p:nvSpPr>
            <p:cNvPr id="1797" name="Connector: Elbow 85"/>
            <p:cNvSpPr/>
            <p:nvPr/>
          </p:nvSpPr>
          <p:spPr>
            <a:xfrm rot="16200000" flipH="1">
              <a:off x="1255957" y="762572"/>
              <a:ext cx="1090356" cy="771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8" name="TextBox 77"/>
            <p:cNvSpPr txBox="1"/>
            <p:nvPr/>
          </p:nvSpPr>
          <p:spPr>
            <a:xfrm>
              <a:off x="658173" y="-131544"/>
              <a:ext cx="1195197" cy="782968"/>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4400" b="0" i="0" u="none" strike="noStrike" kern="1200" cap="none" spc="0" normalizeH="0" baseline="0" noProof="0">
                  <a:ln>
                    <a:noFill/>
                  </a:ln>
                  <a:solidFill>
                    <a:srgbClr val="505050"/>
                  </a:solidFill>
                  <a:effectLst/>
                  <a:uLnTx/>
                  <a:uFillTx/>
                  <a:latin typeface="Helvetica Light"/>
                  <a:sym typeface="Helvetica Light"/>
                </a:rPr>
                <a:t>SQL</a:t>
              </a:r>
            </a:p>
          </p:txBody>
        </p:sp>
        <p:pic>
          <p:nvPicPr>
            <p:cNvPr id="1799" name="Picture 4" descr="Picture 4"/>
            <p:cNvPicPr>
              <a:picLocks noChangeAspect="1"/>
            </p:cNvPicPr>
            <p:nvPr/>
          </p:nvPicPr>
          <p:blipFill>
            <a:blip r:embed="rId5"/>
            <a:stretch>
              <a:fillRect/>
            </a:stretch>
          </p:blipFill>
          <p:spPr>
            <a:xfrm>
              <a:off x="16100" y="8991"/>
              <a:ext cx="943497" cy="495337"/>
            </a:xfrm>
            <a:prstGeom prst="rect">
              <a:avLst/>
            </a:prstGeom>
            <a:ln w="12700" cap="flat">
              <a:noFill/>
              <a:miter lim="400000"/>
            </a:ln>
            <a:effectLst/>
          </p:spPr>
        </p:pic>
      </p:grpSp>
      <p:grpSp>
        <p:nvGrpSpPr>
          <p:cNvPr id="1804" name="Group 15"/>
          <p:cNvGrpSpPr/>
          <p:nvPr/>
        </p:nvGrpSpPr>
        <p:grpSpPr>
          <a:xfrm>
            <a:off x="562427" y="1352387"/>
            <a:ext cx="2809394" cy="1137618"/>
            <a:chOff x="0" y="0"/>
            <a:chExt cx="2809791" cy="1137779"/>
          </a:xfrm>
        </p:grpSpPr>
        <p:sp>
          <p:nvSpPr>
            <p:cNvPr id="1801" name="Connector: Elbow 1030"/>
            <p:cNvSpPr/>
            <p:nvPr/>
          </p:nvSpPr>
          <p:spPr>
            <a:xfrm>
              <a:off x="1406294" y="621419"/>
              <a:ext cx="1403497" cy="516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802" name="Picture 4" descr="Picture 4"/>
            <p:cNvPicPr>
              <a:picLocks noChangeAspect="1"/>
            </p:cNvPicPr>
            <p:nvPr/>
          </p:nvPicPr>
          <p:blipFill>
            <a:blip r:embed="rId6"/>
            <a:stretch>
              <a:fillRect/>
            </a:stretch>
          </p:blipFill>
          <p:spPr>
            <a:xfrm>
              <a:off x="571909" y="0"/>
              <a:ext cx="1019367" cy="1019367"/>
            </a:xfrm>
            <a:prstGeom prst="rect">
              <a:avLst/>
            </a:prstGeom>
            <a:ln w="12700" cap="flat">
              <a:noFill/>
              <a:miter lim="400000"/>
            </a:ln>
            <a:effectLst/>
          </p:spPr>
        </p:pic>
        <p:pic>
          <p:nvPicPr>
            <p:cNvPr id="1803" name="Picture 4" descr="Picture 4"/>
            <p:cNvPicPr>
              <a:picLocks noChangeAspect="1"/>
            </p:cNvPicPr>
            <p:nvPr/>
          </p:nvPicPr>
          <p:blipFill>
            <a:blip r:embed="rId5"/>
            <a:stretch>
              <a:fillRect/>
            </a:stretch>
          </p:blipFill>
          <p:spPr>
            <a:xfrm>
              <a:off x="-1" y="126083"/>
              <a:ext cx="943498" cy="495337"/>
            </a:xfrm>
            <a:prstGeom prst="rect">
              <a:avLst/>
            </a:prstGeom>
            <a:ln w="12700" cap="flat">
              <a:noFill/>
              <a:miter lim="400000"/>
            </a:ln>
            <a:effectLst/>
          </p:spPr>
        </p:pic>
      </p:grpSp>
      <p:pic>
        <p:nvPicPr>
          <p:cNvPr id="1026" name="Picture 2" descr="Image result">
            <a:extLst>
              <a:ext uri="{FF2B5EF4-FFF2-40B4-BE49-F238E27FC236}">
                <a16:creationId xmlns:a16="http://schemas.microsoft.com/office/drawing/2014/main" id="{3507E44E-A617-4D82-839C-2218407D1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159" y="271468"/>
            <a:ext cx="1786369" cy="1197752"/>
          </a:xfrm>
          <a:prstGeom prst="rect">
            <a:avLst/>
          </a:prstGeom>
          <a:noFill/>
          <a:extLst>
            <a:ext uri="{909E8E84-426E-40DD-AFC4-6F175D3DCCD1}">
              <a14:hiddenFill xmlns:a14="http://schemas.microsoft.com/office/drawing/2010/main">
                <a:solidFill>
                  <a:srgbClr val="FFFFFF"/>
                </a:solidFill>
              </a14:hiddenFill>
            </a:ext>
          </a:extLst>
        </p:spPr>
      </p:pic>
      <p:sp>
        <p:nvSpPr>
          <p:cNvPr id="79" name="Connector: Elbow 89">
            <a:extLst>
              <a:ext uri="{FF2B5EF4-FFF2-40B4-BE49-F238E27FC236}">
                <a16:creationId xmlns:a16="http://schemas.microsoft.com/office/drawing/2014/main" id="{4E26B71E-C41D-47DF-888C-7F2F41FB55F9}"/>
              </a:ext>
            </a:extLst>
          </p:cNvPr>
          <p:cNvSpPr/>
          <p:nvPr/>
        </p:nvSpPr>
        <p:spPr>
          <a:xfrm rot="5400000">
            <a:off x="4977431" y="1958853"/>
            <a:ext cx="904112" cy="45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TextBox 77">
            <a:extLst>
              <a:ext uri="{FF2B5EF4-FFF2-40B4-BE49-F238E27FC236}">
                <a16:creationId xmlns:a16="http://schemas.microsoft.com/office/drawing/2014/main" id="{9F3FB05A-1403-4262-B776-8006B35C49AE}"/>
              </a:ext>
            </a:extLst>
          </p:cNvPr>
          <p:cNvSpPr txBox="1"/>
          <p:nvPr/>
        </p:nvSpPr>
        <p:spPr>
          <a:xfrm>
            <a:off x="6826062" y="540654"/>
            <a:ext cx="2301255" cy="7078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505050"/>
                </a:solidFill>
                <a:effectLst/>
                <a:uLnTx/>
                <a:uFillTx/>
                <a:latin typeface="Helvetica Light"/>
                <a:sym typeface="Helvetica Light"/>
              </a:rPr>
              <a:t>mongoDB</a:t>
            </a:r>
            <a:endParaRPr kumimoji="0" sz="4000" b="0" i="0" u="none" strike="noStrike" kern="1200" cap="none" spc="0" normalizeH="0" baseline="0" noProof="0">
              <a:ln>
                <a:noFill/>
              </a:ln>
              <a:solidFill>
                <a:srgbClr val="505050"/>
              </a:solidFill>
              <a:effectLst/>
              <a:uLnTx/>
              <a:uFillTx/>
              <a:latin typeface="Helvetica Light"/>
              <a:sym typeface="Helvetica Light"/>
            </a:endParaRPr>
          </a:p>
        </p:txBody>
      </p:sp>
    </p:spTree>
    <p:extLst>
      <p:ext uri="{BB962C8B-B14F-4D97-AF65-F5344CB8AC3E}">
        <p14:creationId xmlns:p14="http://schemas.microsoft.com/office/powerpoint/2010/main" val="2606195257"/>
      </p:ext>
    </p:extLst>
  </p:cSld>
  <p:clrMapOvr>
    <a:masterClrMapping/>
  </p:clrMapOvr>
  <p:transition spd="slow">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anim calcmode="lin" valueType="num">
                                      <p:cBhvr>
                                        <p:cTn id="8" dur="1000" fill="hold"/>
                                        <p:tgtEl>
                                          <p:spTgt spid="1747"/>
                                        </p:tgtEl>
                                        <p:attrNameLst>
                                          <p:attrName>ppt_x</p:attrName>
                                        </p:attrNameLst>
                                      </p:cBhvr>
                                      <p:tavLst>
                                        <p:tav tm="0">
                                          <p:val>
                                            <p:strVal val="#ppt_x"/>
                                          </p:val>
                                        </p:tav>
                                        <p:tav tm="100000">
                                          <p:val>
                                            <p:strVal val="#ppt_x"/>
                                          </p:val>
                                        </p:tav>
                                      </p:tavLst>
                                    </p:anim>
                                    <p:anim calcmode="lin" valueType="num">
                                      <p:cBhvr>
                                        <p:cTn id="9" dur="1000" fill="hold"/>
                                        <p:tgtEl>
                                          <p:spTgt spid="17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5"/>
                                        </p:tgtEl>
                                        <p:attrNameLst>
                                          <p:attrName>style.visibility</p:attrName>
                                        </p:attrNameLst>
                                      </p:cBhvr>
                                      <p:to>
                                        <p:strVal val="visible"/>
                                      </p:to>
                                    </p:set>
                                    <p:animEffect transition="in" filter="fade">
                                      <p:cBhvr>
                                        <p:cTn id="12" dur="1000"/>
                                        <p:tgtEl>
                                          <p:spTgt spid="1755"/>
                                        </p:tgtEl>
                                      </p:cBhvr>
                                    </p:animEffect>
                                    <p:anim calcmode="lin" valueType="num">
                                      <p:cBhvr>
                                        <p:cTn id="13" dur="1000" fill="hold"/>
                                        <p:tgtEl>
                                          <p:spTgt spid="1755"/>
                                        </p:tgtEl>
                                        <p:attrNameLst>
                                          <p:attrName>ppt_x</p:attrName>
                                        </p:attrNameLst>
                                      </p:cBhvr>
                                      <p:tavLst>
                                        <p:tav tm="0">
                                          <p:val>
                                            <p:strVal val="#ppt_x"/>
                                          </p:val>
                                        </p:tav>
                                        <p:tav tm="100000">
                                          <p:val>
                                            <p:strVal val="#ppt_x"/>
                                          </p:val>
                                        </p:tav>
                                      </p:tavLst>
                                    </p:anim>
                                    <p:anim calcmode="lin" valueType="num">
                                      <p:cBhvr>
                                        <p:cTn id="14" dur="1000" fill="hold"/>
                                        <p:tgtEl>
                                          <p:spTgt spid="17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66"/>
                                        </p:tgtEl>
                                        <p:attrNameLst>
                                          <p:attrName>style.visibility</p:attrName>
                                        </p:attrNameLst>
                                      </p:cBhvr>
                                      <p:to>
                                        <p:strVal val="visible"/>
                                      </p:to>
                                    </p:set>
                                    <p:animEffect transition="in" filter="fade">
                                      <p:cBhvr>
                                        <p:cTn id="17" dur="1000"/>
                                        <p:tgtEl>
                                          <p:spTgt spid="1766"/>
                                        </p:tgtEl>
                                      </p:cBhvr>
                                    </p:animEffect>
                                    <p:anim calcmode="lin" valueType="num">
                                      <p:cBhvr>
                                        <p:cTn id="18" dur="1000" fill="hold"/>
                                        <p:tgtEl>
                                          <p:spTgt spid="1766"/>
                                        </p:tgtEl>
                                        <p:attrNameLst>
                                          <p:attrName>ppt_x</p:attrName>
                                        </p:attrNameLst>
                                      </p:cBhvr>
                                      <p:tavLst>
                                        <p:tav tm="0">
                                          <p:val>
                                            <p:strVal val="#ppt_x"/>
                                          </p:val>
                                        </p:tav>
                                        <p:tav tm="100000">
                                          <p:val>
                                            <p:strVal val="#ppt_x"/>
                                          </p:val>
                                        </p:tav>
                                      </p:tavLst>
                                    </p:anim>
                                    <p:anim calcmode="lin" valueType="num">
                                      <p:cBhvr>
                                        <p:cTn id="19" dur="1000" fill="hold"/>
                                        <p:tgtEl>
                                          <p:spTgt spid="17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82"/>
                                        </p:tgtEl>
                                        <p:attrNameLst>
                                          <p:attrName>style.visibility</p:attrName>
                                        </p:attrNameLst>
                                      </p:cBhvr>
                                      <p:to>
                                        <p:strVal val="visible"/>
                                      </p:to>
                                    </p:set>
                                    <p:animEffect transition="in" filter="fade">
                                      <p:cBhvr>
                                        <p:cTn id="22" dur="1000"/>
                                        <p:tgtEl>
                                          <p:spTgt spid="1782"/>
                                        </p:tgtEl>
                                      </p:cBhvr>
                                    </p:animEffect>
                                    <p:anim calcmode="lin" valueType="num">
                                      <p:cBhvr>
                                        <p:cTn id="23" dur="1000" fill="hold"/>
                                        <p:tgtEl>
                                          <p:spTgt spid="1782"/>
                                        </p:tgtEl>
                                        <p:attrNameLst>
                                          <p:attrName>ppt_x</p:attrName>
                                        </p:attrNameLst>
                                      </p:cBhvr>
                                      <p:tavLst>
                                        <p:tav tm="0">
                                          <p:val>
                                            <p:strVal val="#ppt_x"/>
                                          </p:val>
                                        </p:tav>
                                        <p:tav tm="100000">
                                          <p:val>
                                            <p:strVal val="#ppt_x"/>
                                          </p:val>
                                        </p:tav>
                                      </p:tavLst>
                                    </p:anim>
                                    <p:anim calcmode="lin" valueType="num">
                                      <p:cBhvr>
                                        <p:cTn id="24" dur="1000" fill="hold"/>
                                        <p:tgtEl>
                                          <p:spTgt spid="178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85"/>
                                        </p:tgtEl>
                                        <p:attrNameLst>
                                          <p:attrName>style.visibility</p:attrName>
                                        </p:attrNameLst>
                                      </p:cBhvr>
                                      <p:to>
                                        <p:strVal val="visible"/>
                                      </p:to>
                                    </p:set>
                                    <p:animEffect transition="in" filter="fade">
                                      <p:cBhvr>
                                        <p:cTn id="29" dur="1000"/>
                                        <p:tgtEl>
                                          <p:spTgt spid="1785"/>
                                        </p:tgtEl>
                                      </p:cBhvr>
                                    </p:animEffect>
                                    <p:anim calcmode="lin" valueType="num">
                                      <p:cBhvr>
                                        <p:cTn id="30" dur="1000" fill="hold"/>
                                        <p:tgtEl>
                                          <p:spTgt spid="1785"/>
                                        </p:tgtEl>
                                        <p:attrNameLst>
                                          <p:attrName>ppt_x</p:attrName>
                                        </p:attrNameLst>
                                      </p:cBhvr>
                                      <p:tavLst>
                                        <p:tav tm="0">
                                          <p:val>
                                            <p:strVal val="#ppt_x"/>
                                          </p:val>
                                        </p:tav>
                                        <p:tav tm="100000">
                                          <p:val>
                                            <p:strVal val="#ppt_x"/>
                                          </p:val>
                                        </p:tav>
                                      </p:tavLst>
                                    </p:anim>
                                    <p:anim calcmode="lin" valueType="num">
                                      <p:cBhvr>
                                        <p:cTn id="31" dur="1000" fill="hold"/>
                                        <p:tgtEl>
                                          <p:spTgt spid="17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88"/>
                                        </p:tgtEl>
                                        <p:attrNameLst>
                                          <p:attrName>style.visibility</p:attrName>
                                        </p:attrNameLst>
                                      </p:cBhvr>
                                      <p:to>
                                        <p:strVal val="visible"/>
                                      </p:to>
                                    </p:set>
                                    <p:animEffect transition="in" filter="fade">
                                      <p:cBhvr>
                                        <p:cTn id="34" dur="1000"/>
                                        <p:tgtEl>
                                          <p:spTgt spid="1788"/>
                                        </p:tgtEl>
                                      </p:cBhvr>
                                    </p:animEffect>
                                    <p:anim calcmode="lin" valueType="num">
                                      <p:cBhvr>
                                        <p:cTn id="35" dur="1000" fill="hold"/>
                                        <p:tgtEl>
                                          <p:spTgt spid="1788"/>
                                        </p:tgtEl>
                                        <p:attrNameLst>
                                          <p:attrName>ppt_x</p:attrName>
                                        </p:attrNameLst>
                                      </p:cBhvr>
                                      <p:tavLst>
                                        <p:tav tm="0">
                                          <p:val>
                                            <p:strVal val="#ppt_x"/>
                                          </p:val>
                                        </p:tav>
                                        <p:tav tm="100000">
                                          <p:val>
                                            <p:strVal val="#ppt_x"/>
                                          </p:val>
                                        </p:tav>
                                      </p:tavLst>
                                    </p:anim>
                                    <p:anim calcmode="lin" valueType="num">
                                      <p:cBhvr>
                                        <p:cTn id="36" dur="1000" fill="hold"/>
                                        <p:tgtEl>
                                          <p:spTgt spid="178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94"/>
                                        </p:tgtEl>
                                        <p:attrNameLst>
                                          <p:attrName>style.visibility</p:attrName>
                                        </p:attrNameLst>
                                      </p:cBhvr>
                                      <p:to>
                                        <p:strVal val="visible"/>
                                      </p:to>
                                    </p:set>
                                    <p:animEffect transition="in" filter="fade">
                                      <p:cBhvr>
                                        <p:cTn id="39" dur="1000"/>
                                        <p:tgtEl>
                                          <p:spTgt spid="1794"/>
                                        </p:tgtEl>
                                      </p:cBhvr>
                                    </p:animEffect>
                                    <p:anim calcmode="lin" valueType="num">
                                      <p:cBhvr>
                                        <p:cTn id="40" dur="1000" fill="hold"/>
                                        <p:tgtEl>
                                          <p:spTgt spid="1794"/>
                                        </p:tgtEl>
                                        <p:attrNameLst>
                                          <p:attrName>ppt_x</p:attrName>
                                        </p:attrNameLst>
                                      </p:cBhvr>
                                      <p:tavLst>
                                        <p:tav tm="0">
                                          <p:val>
                                            <p:strVal val="#ppt_x"/>
                                          </p:val>
                                        </p:tav>
                                        <p:tav tm="100000">
                                          <p:val>
                                            <p:strVal val="#ppt_x"/>
                                          </p:val>
                                        </p:tav>
                                      </p:tavLst>
                                    </p:anim>
                                    <p:anim calcmode="lin" valueType="num">
                                      <p:cBhvr>
                                        <p:cTn id="41" dur="1000" fill="hold"/>
                                        <p:tgtEl>
                                          <p:spTgt spid="179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00"/>
                                        </p:tgtEl>
                                        <p:attrNameLst>
                                          <p:attrName>style.visibility</p:attrName>
                                        </p:attrNameLst>
                                      </p:cBhvr>
                                      <p:to>
                                        <p:strVal val="visible"/>
                                      </p:to>
                                    </p:set>
                                    <p:animEffect transition="in" filter="fade">
                                      <p:cBhvr>
                                        <p:cTn id="44" dur="1000"/>
                                        <p:tgtEl>
                                          <p:spTgt spid="1800"/>
                                        </p:tgtEl>
                                      </p:cBhvr>
                                    </p:animEffect>
                                    <p:anim calcmode="lin" valueType="num">
                                      <p:cBhvr>
                                        <p:cTn id="45" dur="1000" fill="hold"/>
                                        <p:tgtEl>
                                          <p:spTgt spid="1800"/>
                                        </p:tgtEl>
                                        <p:attrNameLst>
                                          <p:attrName>ppt_x</p:attrName>
                                        </p:attrNameLst>
                                      </p:cBhvr>
                                      <p:tavLst>
                                        <p:tav tm="0">
                                          <p:val>
                                            <p:strVal val="#ppt_x"/>
                                          </p:val>
                                        </p:tav>
                                        <p:tav tm="100000">
                                          <p:val>
                                            <p:strVal val="#ppt_x"/>
                                          </p:val>
                                        </p:tav>
                                      </p:tavLst>
                                    </p:anim>
                                    <p:anim calcmode="lin" valueType="num">
                                      <p:cBhvr>
                                        <p:cTn id="46" dur="1000" fill="hold"/>
                                        <p:tgtEl>
                                          <p:spTgt spid="18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04"/>
                                        </p:tgtEl>
                                        <p:attrNameLst>
                                          <p:attrName>style.visibility</p:attrName>
                                        </p:attrNameLst>
                                      </p:cBhvr>
                                      <p:to>
                                        <p:strVal val="visible"/>
                                      </p:to>
                                    </p:set>
                                    <p:animEffect transition="in" filter="fade">
                                      <p:cBhvr>
                                        <p:cTn id="49" dur="1000"/>
                                        <p:tgtEl>
                                          <p:spTgt spid="1804"/>
                                        </p:tgtEl>
                                      </p:cBhvr>
                                    </p:animEffect>
                                    <p:anim calcmode="lin" valueType="num">
                                      <p:cBhvr>
                                        <p:cTn id="50" dur="1000" fill="hold"/>
                                        <p:tgtEl>
                                          <p:spTgt spid="1804"/>
                                        </p:tgtEl>
                                        <p:attrNameLst>
                                          <p:attrName>ppt_x</p:attrName>
                                        </p:attrNameLst>
                                      </p:cBhvr>
                                      <p:tavLst>
                                        <p:tav tm="0">
                                          <p:val>
                                            <p:strVal val="#ppt_x"/>
                                          </p:val>
                                        </p:tav>
                                        <p:tav tm="100000">
                                          <p:val>
                                            <p:strVal val="#ppt_x"/>
                                          </p:val>
                                        </p:tav>
                                      </p:tavLst>
                                    </p:anim>
                                    <p:anim calcmode="lin" valueType="num">
                                      <p:cBhvr>
                                        <p:cTn id="51" dur="1000" fill="hold"/>
                                        <p:tgtEl>
                                          <p:spTgt spid="180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26"/>
                                        </p:tgtEl>
                                        <p:attrNameLst>
                                          <p:attrName>style.visibility</p:attrName>
                                        </p:attrNameLst>
                                      </p:cBhvr>
                                      <p:to>
                                        <p:strVal val="visible"/>
                                      </p:to>
                                    </p:set>
                                    <p:animEffect transition="in" filter="fade">
                                      <p:cBhvr>
                                        <p:cTn id="54" dur="1000"/>
                                        <p:tgtEl>
                                          <p:spTgt spid="1026"/>
                                        </p:tgtEl>
                                      </p:cBhvr>
                                    </p:animEffect>
                                    <p:anim calcmode="lin" valueType="num">
                                      <p:cBhvr>
                                        <p:cTn id="55" dur="1000" fill="hold"/>
                                        <p:tgtEl>
                                          <p:spTgt spid="1026"/>
                                        </p:tgtEl>
                                        <p:attrNameLst>
                                          <p:attrName>ppt_x</p:attrName>
                                        </p:attrNameLst>
                                      </p:cBhvr>
                                      <p:tavLst>
                                        <p:tav tm="0">
                                          <p:val>
                                            <p:strVal val="#ppt_x"/>
                                          </p:val>
                                        </p:tav>
                                        <p:tav tm="100000">
                                          <p:val>
                                            <p:strVal val="#ppt_x"/>
                                          </p:val>
                                        </p:tav>
                                      </p:tavLst>
                                    </p:anim>
                                    <p:anim calcmode="lin" valueType="num">
                                      <p:cBhvr>
                                        <p:cTn id="56" dur="1000" fill="hold"/>
                                        <p:tgtEl>
                                          <p:spTgt spid="10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1000"/>
                                        <p:tgtEl>
                                          <p:spTgt spid="79"/>
                                        </p:tgtEl>
                                      </p:cBhvr>
                                    </p:animEffect>
                                    <p:anim calcmode="lin" valueType="num">
                                      <p:cBhvr>
                                        <p:cTn id="60" dur="1000" fill="hold"/>
                                        <p:tgtEl>
                                          <p:spTgt spid="79"/>
                                        </p:tgtEl>
                                        <p:attrNameLst>
                                          <p:attrName>ppt_x</p:attrName>
                                        </p:attrNameLst>
                                      </p:cBhvr>
                                      <p:tavLst>
                                        <p:tav tm="0">
                                          <p:val>
                                            <p:strVal val="#ppt_x"/>
                                          </p:val>
                                        </p:tav>
                                        <p:tav tm="100000">
                                          <p:val>
                                            <p:strVal val="#ppt_x"/>
                                          </p:val>
                                        </p:tav>
                                      </p:tavLst>
                                    </p:anim>
                                    <p:anim calcmode="lin" valueType="num">
                                      <p:cBhvr>
                                        <p:cTn id="61" dur="1000" fill="hold"/>
                                        <p:tgtEl>
                                          <p:spTgt spid="7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1000"/>
                                        <p:tgtEl>
                                          <p:spTgt spid="81"/>
                                        </p:tgtEl>
                                      </p:cBhvr>
                                    </p:animEffect>
                                    <p:anim calcmode="lin" valueType="num">
                                      <p:cBhvr>
                                        <p:cTn id="65" dur="1000" fill="hold"/>
                                        <p:tgtEl>
                                          <p:spTgt spid="81"/>
                                        </p:tgtEl>
                                        <p:attrNameLst>
                                          <p:attrName>ppt_x</p:attrName>
                                        </p:attrNameLst>
                                      </p:cBhvr>
                                      <p:tavLst>
                                        <p:tav tm="0">
                                          <p:val>
                                            <p:strVal val="#ppt_x"/>
                                          </p:val>
                                        </p:tav>
                                        <p:tav tm="100000">
                                          <p:val>
                                            <p:strVal val="#ppt_x"/>
                                          </p:val>
                                        </p:tav>
                                      </p:tavLst>
                                    </p:anim>
                                    <p:anim calcmode="lin" valueType="num">
                                      <p:cBhvr>
                                        <p:cTn id="66" dur="1000" fill="hold"/>
                                        <p:tgtEl>
                                          <p:spTgt spid="81"/>
                                        </p:tgtEl>
                                        <p:attrNameLst>
                                          <p:attrName>ppt_y</p:attrName>
                                        </p:attrNameLst>
                                      </p:cBhvr>
                                      <p:tavLst>
                                        <p:tav tm="0">
                                          <p:val>
                                            <p:strVal val="#ppt_y+.1"/>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792"/>
                                        </p:tgtEl>
                                        <p:attrNameLst>
                                          <p:attrName>style.visibility</p:attrName>
                                        </p:attrNameLst>
                                      </p:cBhvr>
                                      <p:to>
                                        <p:strVal val="visible"/>
                                      </p:to>
                                    </p:set>
                                    <p:anim calcmode="lin" valueType="num">
                                      <p:cBhvr>
                                        <p:cTn id="69" dur="1000" fill="hold"/>
                                        <p:tgtEl>
                                          <p:spTgt spid="1792"/>
                                        </p:tgtEl>
                                        <p:attrNameLst>
                                          <p:attrName>ppt_w</p:attrName>
                                        </p:attrNameLst>
                                      </p:cBhvr>
                                      <p:tavLst>
                                        <p:tav tm="0">
                                          <p:val>
                                            <p:fltVal val="0"/>
                                          </p:val>
                                        </p:tav>
                                        <p:tav tm="100000">
                                          <p:val>
                                            <p:strVal val="#ppt_w"/>
                                          </p:val>
                                        </p:tav>
                                      </p:tavLst>
                                    </p:anim>
                                    <p:anim calcmode="lin" valueType="num">
                                      <p:cBhvr>
                                        <p:cTn id="70" dur="1000" fill="hold"/>
                                        <p:tgtEl>
                                          <p:spTgt spid="1792"/>
                                        </p:tgtEl>
                                        <p:attrNameLst>
                                          <p:attrName>ppt_h</p:attrName>
                                        </p:attrNameLst>
                                      </p:cBhvr>
                                      <p:tavLst>
                                        <p:tav tm="0">
                                          <p:val>
                                            <p:fltVal val="0"/>
                                          </p:val>
                                        </p:tav>
                                        <p:tav tm="100000">
                                          <p:val>
                                            <p:strVal val="#ppt_h"/>
                                          </p:val>
                                        </p:tav>
                                      </p:tavLst>
                                    </p:anim>
                                    <p:anim calcmode="lin" valueType="num">
                                      <p:cBhvr>
                                        <p:cTn id="71" dur="1000" fill="hold"/>
                                        <p:tgtEl>
                                          <p:spTgt spid="1792"/>
                                        </p:tgtEl>
                                        <p:attrNameLst>
                                          <p:attrName>style.rotation</p:attrName>
                                        </p:attrNameLst>
                                      </p:cBhvr>
                                      <p:tavLst>
                                        <p:tav tm="0">
                                          <p:val>
                                            <p:fltVal val="90"/>
                                          </p:val>
                                        </p:tav>
                                        <p:tav tm="100000">
                                          <p:val>
                                            <p:fltVal val="0"/>
                                          </p:val>
                                        </p:tav>
                                      </p:tavLst>
                                    </p:anim>
                                    <p:animEffect transition="in" filter="fade">
                                      <p:cBhvr>
                                        <p:cTn id="72" dur="1000"/>
                                        <p:tgtEl>
                                          <p:spTgt spid="1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0" animBg="1"/>
      <p:bldP spid="79" grpId="0" animBg="1"/>
      <p:bldP spid="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A326EEA-70BE-438B-8673-5714E21888E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Mongo APIs: Dump</a:t>
            </a:r>
          </a:p>
        </p:txBody>
      </p:sp>
      <p:sp>
        <p:nvSpPr>
          <p:cNvPr id="9" name="Text Placeholder 4">
            <a:extLst>
              <a:ext uri="{FF2B5EF4-FFF2-40B4-BE49-F238E27FC236}">
                <a16:creationId xmlns:a16="http://schemas.microsoft.com/office/drawing/2014/main" id="{16B4AD4C-33E7-4A4E-90E9-6E196187B74C}"/>
              </a:ext>
            </a:extLst>
          </p:cNvPr>
          <p:cNvSpPr txBox="1">
            <a:spLocks/>
          </p:cNvSpPr>
          <p:nvPr/>
        </p:nvSpPr>
        <p:spPr>
          <a:xfrm>
            <a:off x="588263" y="1436688"/>
            <a:ext cx="11018520"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ssh</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[IPADDRESS]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mongodump</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b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--collection</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db</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a:t>
            </a:r>
          </a:p>
        </p:txBody>
      </p:sp>
      <p:pic>
        <p:nvPicPr>
          <p:cNvPr id="10" name="Picture 9">
            <a:extLst>
              <a:ext uri="{FF2B5EF4-FFF2-40B4-BE49-F238E27FC236}">
                <a16:creationId xmlns:a16="http://schemas.microsoft.com/office/drawing/2014/main" id="{D58D0620-BB18-4EA9-952C-6EA1518B0D71}"/>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3904DDA0-482A-41B6-88D3-B9A567360F0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B64C491B-8120-4D39-859A-5880B4E43541}"/>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1353469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58E6D18-43D7-4F24-BB3E-4A7FFF769A7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Dump</a:t>
            </a:r>
          </a:p>
        </p:txBody>
      </p:sp>
      <p:pic>
        <p:nvPicPr>
          <p:cNvPr id="13" name="Picture 12">
            <a:extLst>
              <a:ext uri="{FF2B5EF4-FFF2-40B4-BE49-F238E27FC236}">
                <a16:creationId xmlns:a16="http://schemas.microsoft.com/office/drawing/2014/main" id="{E33FDC80-976D-4AD1-A630-28CC41F1F866}"/>
              </a:ext>
            </a:extLst>
          </p:cNvPr>
          <p:cNvPicPr>
            <a:picLocks noChangeAspect="1"/>
          </p:cNvPicPr>
          <p:nvPr/>
        </p:nvPicPr>
        <p:blipFill>
          <a:blip r:embed="rId2"/>
          <a:stretch>
            <a:fillRect/>
          </a:stretch>
        </p:blipFill>
        <p:spPr>
          <a:xfrm>
            <a:off x="450835" y="1495248"/>
            <a:ext cx="8860716" cy="5210927"/>
          </a:xfrm>
          <a:prstGeom prst="rect">
            <a:avLst/>
          </a:prstGeom>
        </p:spPr>
      </p:pic>
      <p:pic>
        <p:nvPicPr>
          <p:cNvPr id="14" name="Picture 13">
            <a:extLst>
              <a:ext uri="{FF2B5EF4-FFF2-40B4-BE49-F238E27FC236}">
                <a16:creationId xmlns:a16="http://schemas.microsoft.com/office/drawing/2014/main" id="{221F1C12-03E1-432B-927E-54F17568C82F}"/>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B7BC2D9D-04D2-410A-9114-73BE0D3DF76A}"/>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211FF4C7-D495-4057-A7B1-9B1B60BC561A}"/>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18279569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702A036-8814-49E6-970A-FE38CEC54EC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sp>
        <p:nvSpPr>
          <p:cNvPr id="13" name="Text Placeholder 4">
            <a:extLst>
              <a:ext uri="{FF2B5EF4-FFF2-40B4-BE49-F238E27FC236}">
                <a16:creationId xmlns:a16="http://schemas.microsoft.com/office/drawing/2014/main" id="{F35037D8-876F-4F15-AEDB-4AE701109F13}"/>
              </a:ext>
            </a:extLst>
          </p:cNvPr>
          <p:cNvSpPr txBox="1">
            <a:spLocks/>
          </p:cNvSpPr>
          <p:nvPr/>
        </p:nvSpPr>
        <p:spPr>
          <a:xfrm>
            <a:off x="588263" y="1436688"/>
            <a:ext cx="11018520" cy="47397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dump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err="1">
                <a:solidFill>
                  <a:srgbClr val="073A65"/>
                </a:solidFill>
              </a:rPr>
              <a:t>mongorestore</a:t>
            </a:r>
            <a:r>
              <a:rPr lang="en-US" dirty="0">
                <a:solidFill>
                  <a:srgbClr val="073A65"/>
                </a:solidFill>
              </a:rPr>
              <a:t> --host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[HOSTNAME</a:t>
            </a:r>
            <a:r>
              <a:rPr lang="en-US" dirty="0">
                <a:solidFill>
                  <a:srgbClr val="0078D4"/>
                </a:solidFill>
              </a:rPr>
              <a:t>]</a:t>
            </a:r>
            <a:r>
              <a:rPr lang="en-US" dirty="0">
                <a:solidFill>
                  <a:srgbClr val="073A65"/>
                </a:solidFill>
              </a:rPr>
              <a:t>:10255</a:t>
            </a:r>
            <a:br>
              <a:rPr lang="en-US" dirty="0">
                <a:solidFill>
                  <a:srgbClr val="073A65"/>
                </a:solidFill>
              </a:rPr>
            </a:br>
            <a:r>
              <a:rPr lang="en-US" dirty="0">
                <a:solidFill>
                  <a:srgbClr val="073A65"/>
                </a:solidFill>
              </a:rPr>
              <a:t>	-u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lang="en-US" dirty="0">
                <a:solidFill>
                  <a:srgbClr val="0078D4"/>
                </a:solidFill>
              </a:rPr>
              <a:t>]</a:t>
            </a:r>
            <a:r>
              <a:rPr lang="en-US" dirty="0">
                <a:solidFill>
                  <a:srgbClr val="073A65"/>
                </a:solidFill>
              </a:rPr>
              <a:t> -p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[PASSWORD]</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ssl</a:t>
            </a:r>
            <a:r>
              <a:rPr lang="en-US" dirty="0">
                <a:solidFill>
                  <a:srgbClr val="073A65"/>
                </a:solidFill>
              </a:rPr>
              <a:t> --</a:t>
            </a:r>
            <a:r>
              <a:rPr lang="en-US" dirty="0" err="1">
                <a:solidFill>
                  <a:srgbClr val="073A65"/>
                </a:solidFill>
              </a:rPr>
              <a:t>sslAllowInvalidCertificates</a:t>
            </a:r>
            <a:r>
              <a:rPr lang="en-US" dirty="0">
                <a:solidFill>
                  <a:srgbClr val="073A65"/>
                </a:solidFill>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[BSONFILE</a:t>
            </a:r>
            <a:r>
              <a:rPr lang="en-US" dirty="0">
                <a:solidFill>
                  <a:srgbClr val="0078D4"/>
                </a:solidFill>
              </a:rPr>
              <a:t>]</a:t>
            </a:r>
            <a:r>
              <a:rPr lang="en-US" dirty="0">
                <a:solidFill>
                  <a:srgbClr val="073A65"/>
                </a:solidFill>
              </a:rPr>
              <a:t>.</a:t>
            </a:r>
            <a:r>
              <a:rPr lang="en-US" dirty="0" err="1">
                <a:solidFill>
                  <a:srgbClr val="073A65"/>
                </a:solidFill>
              </a:rPr>
              <a:t>bson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numInsertionWorkersPerCollection</a:t>
            </a:r>
            <a:r>
              <a:rPr lang="en-US" dirty="0">
                <a:solidFill>
                  <a:srgbClr val="073A65"/>
                </a:solidFill>
              </a:rPr>
              <a:t> 4 --</a:t>
            </a:r>
            <a:r>
              <a:rPr lang="en-US" dirty="0" err="1">
                <a:solidFill>
                  <a:srgbClr val="073A65"/>
                </a:solidFill>
              </a:rPr>
              <a:t>batchSize</a:t>
            </a:r>
            <a:r>
              <a:rPr lang="en-US" dirty="0">
                <a:solidFill>
                  <a:srgbClr val="073A65"/>
                </a:solidFill>
              </a:rPr>
              <a:t> 24</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db</a:t>
            </a:r>
            <a:r>
              <a:rPr lang="en-US" dirty="0">
                <a:solidFill>
                  <a:srgbClr val="073A65"/>
                </a:solidFill>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--collection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p:txBody>
      </p:sp>
      <p:pic>
        <p:nvPicPr>
          <p:cNvPr id="14" name="Picture 13">
            <a:extLst>
              <a:ext uri="{FF2B5EF4-FFF2-40B4-BE49-F238E27FC236}">
                <a16:creationId xmlns:a16="http://schemas.microsoft.com/office/drawing/2014/main" id="{376ED838-8E5F-4C8E-B75F-2DB3093BEC58}"/>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34C5D463-0C93-4AF1-80F6-C8566E35531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9550A37-DD33-4D62-8ED4-22A78A43267A}"/>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36557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965FA2F3-9487-41F2-B938-60419FD640E1}"/>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pic>
        <p:nvPicPr>
          <p:cNvPr id="9" name="Picture 8">
            <a:extLst>
              <a:ext uri="{FF2B5EF4-FFF2-40B4-BE49-F238E27FC236}">
                <a16:creationId xmlns:a16="http://schemas.microsoft.com/office/drawing/2014/main" id="{571A23E5-65CD-4DDD-B8C7-BD1A623BE513}"/>
              </a:ext>
            </a:extLst>
          </p:cNvPr>
          <p:cNvPicPr>
            <a:picLocks noChangeAspect="1"/>
          </p:cNvPicPr>
          <p:nvPr/>
        </p:nvPicPr>
        <p:blipFill>
          <a:blip r:embed="rId2"/>
          <a:stretch>
            <a:fillRect/>
          </a:stretch>
        </p:blipFill>
        <p:spPr>
          <a:xfrm>
            <a:off x="239923" y="2706570"/>
            <a:ext cx="11712153" cy="2026368"/>
          </a:xfrm>
          <a:prstGeom prst="rect">
            <a:avLst/>
          </a:prstGeom>
        </p:spPr>
      </p:pic>
      <p:pic>
        <p:nvPicPr>
          <p:cNvPr id="10" name="Picture 9">
            <a:extLst>
              <a:ext uri="{FF2B5EF4-FFF2-40B4-BE49-F238E27FC236}">
                <a16:creationId xmlns:a16="http://schemas.microsoft.com/office/drawing/2014/main" id="{C3C3BCDA-43D5-4129-8785-CD26136E9675}"/>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51FBA03F-91F0-47E1-8E72-1529BA4E5A7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3045AB01-EBD6-4C31-92DC-E63C7673B7CE}"/>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11514913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dirty="0">
                <a:solidFill>
                  <a:schemeClr val="tx1"/>
                </a:solidFill>
              </a:rPr>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4990685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C0775E96-1B4C-4331-B3FE-7CBD7A1ADB89}"/>
              </a:ext>
            </a:extLst>
          </p:cNvPr>
          <p:cNvSpPr/>
          <p:nvPr/>
        </p:nvSpPr>
        <p:spPr bwMode="auto">
          <a:xfrm>
            <a:off x="4371109" y="2273075"/>
            <a:ext cx="2817729" cy="214559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0213EBF1-0926-4CDB-ACF0-DB7A4ABC7801}"/>
              </a:ext>
            </a:extLst>
          </p:cNvPr>
          <p:cNvSpPr/>
          <p:nvPr/>
        </p:nvSpPr>
        <p:spPr bwMode="auto">
          <a:xfrm>
            <a:off x="4371109" y="4496216"/>
            <a:ext cx="2817732" cy="21028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09811776-62CC-43C3-A21D-B804CA03E88C}"/>
              </a:ext>
            </a:extLst>
          </p:cNvPr>
          <p:cNvSpPr txBox="1"/>
          <p:nvPr/>
        </p:nvSpPr>
        <p:spPr>
          <a:xfrm>
            <a:off x="350550" y="2719407"/>
            <a:ext cx="2362250" cy="825611"/>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0B050"/>
                </a:solidFill>
                <a:effectLst/>
                <a:uLnTx/>
                <a:uFillTx/>
                <a:latin typeface="Segoe UI"/>
                <a:ea typeface="+mn-ea"/>
                <a:cs typeface="+mn-cs"/>
              </a:rPr>
              <a:t>Enables rehosting or</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light refactoring for </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most apps</a:t>
            </a:r>
          </a:p>
        </p:txBody>
      </p:sp>
      <p:pic>
        <p:nvPicPr>
          <p:cNvPr id="13" name="Picture 12">
            <a:extLst>
              <a:ext uri="{FF2B5EF4-FFF2-40B4-BE49-F238E27FC236}">
                <a16:creationId xmlns:a16="http://schemas.microsoft.com/office/drawing/2014/main" id="{A4A8B16A-31F4-4DBD-BA69-164BC7B95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50" y="1943097"/>
            <a:ext cx="3365142" cy="621035"/>
          </a:xfrm>
          <a:prstGeom prst="rect">
            <a:avLst/>
          </a:prstGeom>
        </p:spPr>
      </p:pic>
      <p:sp>
        <p:nvSpPr>
          <p:cNvPr id="48" name="TextBox 47">
            <a:extLst>
              <a:ext uri="{FF2B5EF4-FFF2-40B4-BE49-F238E27FC236}">
                <a16:creationId xmlns:a16="http://schemas.microsoft.com/office/drawing/2014/main" id="{4AA02E46-D39E-47D5-A63B-A87457D71D1C}"/>
              </a:ext>
            </a:extLst>
          </p:cNvPr>
          <p:cNvSpPr txBox="1"/>
          <p:nvPr/>
        </p:nvSpPr>
        <p:spPr>
          <a:xfrm>
            <a:off x="350550" y="5304580"/>
            <a:ext cx="2261260" cy="9794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Eliminates the need</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to rearchitect or </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rebuild your apps</a:t>
            </a:r>
          </a:p>
        </p:txBody>
      </p:sp>
      <p:sp>
        <p:nvSpPr>
          <p:cNvPr id="50" name="Rectangle 49">
            <a:extLst>
              <a:ext uri="{FF2B5EF4-FFF2-40B4-BE49-F238E27FC236}">
                <a16:creationId xmlns:a16="http://schemas.microsoft.com/office/drawing/2014/main" id="{EA1B614B-727C-4C47-9EA7-91186BE6A070}"/>
              </a:ext>
            </a:extLst>
          </p:cNvPr>
          <p:cNvSpPr/>
          <p:nvPr/>
        </p:nvSpPr>
        <p:spPr bwMode="auto">
          <a:xfrm>
            <a:off x="9372632" y="3723525"/>
            <a:ext cx="2247439" cy="13698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780F67EC-865D-4C84-BBDC-9FEF52A156A0}"/>
              </a:ext>
            </a:extLst>
          </p:cNvPr>
          <p:cNvSpPr txBox="1"/>
          <p:nvPr/>
        </p:nvSpPr>
        <p:spPr>
          <a:xfrm>
            <a:off x="9300699" y="2723956"/>
            <a:ext cx="2820900" cy="825611"/>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0B050"/>
                </a:solidFill>
                <a:effectLst/>
                <a:uLnTx/>
                <a:uFillTx/>
                <a:latin typeface="Segoe UI"/>
                <a:ea typeface="+mn-ea"/>
                <a:cs typeface="+mn-cs"/>
              </a:rPr>
              <a:t>Enables optimization</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during or post migration</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(fully managed service)</a:t>
            </a:r>
          </a:p>
        </p:txBody>
      </p:sp>
      <p:sp>
        <p:nvSpPr>
          <p:cNvPr id="47" name="TextBox 46">
            <a:extLst>
              <a:ext uri="{FF2B5EF4-FFF2-40B4-BE49-F238E27FC236}">
                <a16:creationId xmlns:a16="http://schemas.microsoft.com/office/drawing/2014/main" id="{F8D75480-F2E0-4D83-847A-934CA0D90ACE}"/>
              </a:ext>
            </a:extLst>
          </p:cNvPr>
          <p:cNvSpPr txBox="1"/>
          <p:nvPr/>
        </p:nvSpPr>
        <p:spPr>
          <a:xfrm>
            <a:off x="9300699" y="5303144"/>
            <a:ext cx="2693494" cy="581185"/>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IaaS (virtual machines) </a:t>
            </a:r>
            <a:br>
              <a:rPr kumimoji="0" lang="en-US" sz="1765" b="1" i="0" u="none" strike="noStrike" kern="1200" cap="none" spc="0" normalizeH="0" baseline="0" noProof="0">
                <a:ln>
                  <a:noFill/>
                </a:ln>
                <a:solidFill>
                  <a:srgbClr val="FF0000"/>
                </a:solidFill>
                <a:effectLst/>
                <a:uLnTx/>
                <a:uFillTx/>
                <a:latin typeface="Segoe UI"/>
                <a:ea typeface="+mn-ea"/>
                <a:cs typeface="+mn-cs"/>
              </a:rPr>
            </a:br>
            <a:r>
              <a:rPr kumimoji="0" lang="en-US" sz="1765" b="1" i="0" u="none" strike="noStrike" kern="1200" cap="none" spc="0" normalizeH="0" baseline="0" noProof="0">
                <a:ln>
                  <a:noFill/>
                </a:ln>
                <a:solidFill>
                  <a:srgbClr val="FF0000"/>
                </a:solidFill>
                <a:effectLst/>
                <a:uLnTx/>
                <a:uFillTx/>
                <a:latin typeface="Segoe UI"/>
                <a:ea typeface="+mn-ea"/>
                <a:cs typeface="+mn-cs"/>
              </a:rPr>
              <a:t>fall short here</a:t>
            </a:r>
          </a:p>
        </p:txBody>
      </p:sp>
    </p:spTree>
    <p:extLst>
      <p:ext uri="{BB962C8B-B14F-4D97-AF65-F5344CB8AC3E}">
        <p14:creationId xmlns:p14="http://schemas.microsoft.com/office/powerpoint/2010/main" val="11966318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11" grpId="0"/>
      <p:bldP spid="48" grpId="0"/>
      <p:bldP spid="50" grpId="0" animBg="1"/>
      <p:bldP spid="51"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normAutofit fontScale="90000"/>
          </a:bodyPr>
          <a:lstStyle/>
          <a:p>
            <a:br>
              <a:rPr lang="en-US" sz="4902" dirty="0">
                <a:solidFill>
                  <a:schemeClr val="accent5"/>
                </a:solidFill>
              </a:rPr>
            </a:br>
            <a:br>
              <a:rPr lang="en-US" sz="4902" dirty="0">
                <a:solidFill>
                  <a:schemeClr val="accent5"/>
                </a:solidFill>
              </a:rPr>
            </a:br>
            <a:br>
              <a:rPr lang="en-US" sz="4902" dirty="0"/>
            </a:br>
            <a:r>
              <a:rPr lang="en-US" sz="5400" dirty="0"/>
              <a:t>Moving </a:t>
            </a:r>
            <a:r>
              <a:rPr lang="en-US" sz="5400"/>
              <a:t>your database to Azure</a:t>
            </a:r>
            <a:endParaRPr lang="en-US" sz="4902" dirty="0"/>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Speaker name</a:t>
            </a:r>
          </a:p>
          <a:p>
            <a:pPr lvl="1"/>
            <a:r>
              <a:rPr lang="en-US" sz="2745">
                <a:solidFill>
                  <a:schemeClr val="bg1"/>
                </a:solidFill>
              </a:rPr>
              <a:t>Title</a:t>
            </a:r>
            <a:endParaRPr lang="en-US" sz="2745" dirty="0">
              <a:solidFill>
                <a:schemeClr val="bg1"/>
              </a:solidFill>
            </a:endParaRP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001" y="55491"/>
            <a:ext cx="10515600" cy="1325563"/>
          </a:xfrm>
        </p:spPr>
        <p:txBody>
          <a:bodyPr/>
          <a:lstStyle/>
          <a:p>
            <a:r>
              <a:rPr lang="en-US"/>
              <a:t>What is SQL Database Managed Instance?</a:t>
            </a:r>
          </a:p>
        </p:txBody>
      </p:sp>
      <p:grpSp>
        <p:nvGrpSpPr>
          <p:cNvPr id="17" name="Group 16"/>
          <p:cNvGrpSpPr/>
          <p:nvPr/>
        </p:nvGrpSpPr>
        <p:grpSpPr>
          <a:xfrm>
            <a:off x="3047839" y="3262758"/>
            <a:ext cx="2476499" cy="334802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Fully-fledged SQL instance with nearly 100% </a:t>
              </a:r>
              <a:r>
                <a:rPr kumimoji="0" lang="en-US" sz="1765" b="0" i="0" u="none" strike="noStrike" kern="1200" cap="none" spc="0" normalizeH="0" baseline="0" noProof="0" err="1">
                  <a:ln>
                    <a:noFill/>
                  </a:ln>
                  <a:solidFill>
                    <a:srgbClr val="1A1A1A">
                      <a:hueOff val="0"/>
                      <a:satOff val="0"/>
                      <a:lumOff val="0"/>
                      <a:alphaOff val="0"/>
                    </a:srgbClr>
                  </a:solidFill>
                  <a:effectLst/>
                  <a:uLnTx/>
                  <a:uFillTx/>
                  <a:latin typeface="Segoe UI"/>
                  <a:ea typeface="+mn-ea"/>
                  <a:cs typeface="+mn-cs"/>
                </a:rPr>
                <a:t>compat</a:t>
              </a: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 with on-premise</a:t>
              </a:r>
            </a:p>
          </p:txBody>
        </p:sp>
      </p:grpSp>
      <p:grpSp>
        <p:nvGrpSpPr>
          <p:cNvPr id="18" name="Group 17"/>
          <p:cNvGrpSpPr/>
          <p:nvPr/>
        </p:nvGrpSpPr>
        <p:grpSpPr>
          <a:xfrm>
            <a:off x="209095" y="3262758"/>
            <a:ext cx="2476499" cy="334802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Built on the same infrastructure as SQL Database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Provides the same benefits (PaaS)</a:t>
              </a:r>
            </a:p>
          </p:txBody>
        </p:sp>
      </p:grpSp>
      <p:grpSp>
        <p:nvGrpSpPr>
          <p:cNvPr id="19" name="Group 18"/>
          <p:cNvGrpSpPr/>
          <p:nvPr/>
        </p:nvGrpSpPr>
        <p:grpSpPr>
          <a:xfrm>
            <a:off x="5886583" y="3262758"/>
            <a:ext cx="2476499" cy="334802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Contained within your VNet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Private IP addresses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Express Route / VPN connectivity</a:t>
              </a:r>
            </a:p>
          </p:txBody>
        </p:sp>
      </p:grpSp>
      <p:sp>
        <p:nvSpPr>
          <p:cNvPr id="4" name="Rectangle 3"/>
          <p:cNvSpPr/>
          <p:nvPr/>
        </p:nvSpPr>
        <p:spPr>
          <a:xfrm>
            <a:off x="196988" y="1554843"/>
            <a:ext cx="4417522" cy="129933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New deployment option enabling </a:t>
            </a:r>
            <a:r>
              <a:rPr kumimoji="0" lang="en-US" sz="1961" b="0" i="0" u="sng" strike="noStrike" kern="1200" cap="none" spc="0" normalizeH="0" baseline="0" noProof="0">
                <a:ln>
                  <a:noFill/>
                </a:ln>
                <a:solidFill>
                  <a:srgbClr val="1A1A1A"/>
                </a:solidFill>
                <a:effectLst/>
                <a:uLnTx/>
                <a:uFillTx/>
                <a:latin typeface="Segoe UI"/>
                <a:ea typeface="+mn-ea"/>
                <a:cs typeface="+mn-cs"/>
              </a:rPr>
              <a:t>friction-free migration</a:t>
            </a:r>
            <a:r>
              <a:rPr kumimoji="0" lang="en-US" sz="1961" b="0" i="0" u="none" strike="noStrike" kern="1200" cap="none" spc="0" normalizeH="0" baseline="0" noProof="0">
                <a:ln>
                  <a:noFill/>
                </a:ln>
                <a:solidFill>
                  <a:srgbClr val="1A1A1A"/>
                </a:solidFill>
                <a:effectLst/>
                <a:uLnTx/>
                <a:uFillTx/>
                <a:latin typeface="Segoe UI"/>
                <a:ea typeface="+mn-ea"/>
                <a:cs typeface="+mn-cs"/>
              </a:rPr>
              <a:t> of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SQL Server workloads to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 </a:t>
            </a:r>
            <a:r>
              <a:rPr kumimoji="0" lang="en-US" sz="1961" b="0" i="0" u="sng" strike="noStrike" kern="1200" cap="none" spc="0" normalizeH="0" baseline="0" noProof="0">
                <a:ln>
                  <a:noFill/>
                </a:ln>
                <a:solidFill>
                  <a:srgbClr val="1A1A1A"/>
                </a:solidFill>
                <a:effectLst/>
                <a:uLnTx/>
                <a:uFillTx/>
                <a:latin typeface="Segoe UI"/>
                <a:ea typeface="+mn-ea"/>
                <a:cs typeface="+mn-cs"/>
              </a:rPr>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63231"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054"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601179" y="2383171"/>
            <a:ext cx="1812761"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055"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4867"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056"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5512" y="2383171"/>
            <a:ext cx="1812761" cy="626317"/>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BE6800"/>
                  </a:solidFill>
                  <a:effectLst/>
                  <a:uLnTx/>
                  <a:uFillTx/>
                  <a:latin typeface="Segoe UI" panose="020B0502040204020203" pitchFamily="34" charset="0"/>
                  <a:ea typeface="+mn-ea"/>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057"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23263"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5788"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6440"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262758"/>
            <a:ext cx="2476499" cy="334802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Frictionless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Competitive</a:t>
              </a:r>
            </a:p>
          </p:txBody>
        </p:sp>
      </p:grpSp>
      <p:pic>
        <p:nvPicPr>
          <p:cNvPr id="41" name="Picture 40">
            <a:extLst>
              <a:ext uri="{FF2B5EF4-FFF2-40B4-BE49-F238E27FC236}">
                <a16:creationId xmlns:a16="http://schemas.microsoft.com/office/drawing/2014/main" id="{85C3E3F3-6FAC-457B-A866-829C5AC8A637}"/>
              </a:ext>
            </a:extLst>
          </p:cNvPr>
          <p:cNvPicPr>
            <a:picLocks noChangeAspect="1"/>
          </p:cNvPicPr>
          <p:nvPr/>
        </p:nvPicPr>
        <p:blipFill>
          <a:blip r:embed="rId12"/>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13874608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398605" y="6235944"/>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566052"/>
          </a:xfrm>
        </p:spPr>
        <p:txBody>
          <a:bodyPr/>
          <a:lstStyle/>
          <a:p>
            <a:pPr>
              <a:lnSpc>
                <a:spcPct val="150000"/>
              </a:lnSpc>
              <a:spcBef>
                <a:spcPts val="0"/>
              </a:spcBef>
            </a:pPr>
            <a:r>
              <a:rPr lang="en-US">
                <a:solidFill>
                  <a:schemeClr val="accent1"/>
                </a:solidFill>
              </a:rPr>
              <a:t>Tired of managing hardware, software &amp; business continuity?</a:t>
            </a: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735065"/>
          <a:ext cx="10415662" cy="4389286"/>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32751">
                <a:tc gridSpan="2">
                  <a:txBody>
                    <a:bodyPr/>
                    <a:lstStyle/>
                    <a:p>
                      <a:r>
                        <a:rPr lang="en-US" sz="2400" baseline="0" dirty="0"/>
                        <a:t>You can stop doing it, Managed Instance has it </a:t>
                      </a:r>
                      <a:r>
                        <a:rPr lang="en-US" sz="2400" u="none" baseline="0" dirty="0"/>
                        <a:t>built-in</a:t>
                      </a:r>
                      <a:r>
                        <a:rPr lang="en-US" sz="2400" baseline="0" dirty="0"/>
                        <a:t> </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612568">
                <a:tc>
                  <a:txBody>
                    <a:bodyPr/>
                    <a:lstStyle/>
                    <a:p>
                      <a:endParaRPr lang="en-US" sz="2400"/>
                    </a:p>
                  </a:txBody>
                  <a:tcPr marL="89642" marR="89642" marT="44821" marB="44821"/>
                </a:tc>
                <a:tc>
                  <a:txBody>
                    <a:bodyPr/>
                    <a:lstStyle/>
                    <a:p>
                      <a:pPr marL="0" algn="l" defTabSz="932742" rtl="0" eaLnBrk="1" latinLnBrk="0" hangingPunct="1">
                        <a:lnSpc>
                          <a:spcPct val="100000"/>
                        </a:lnSpc>
                      </a:pPr>
                      <a:r>
                        <a:rPr lang="en-US" sz="2400" kern="1200">
                          <a:solidFill>
                            <a:schemeClr val="dk1"/>
                          </a:solidFill>
                          <a:latin typeface="+mn-lt"/>
                          <a:ea typeface="+mn-ea"/>
                          <a:cs typeface="+mn-cs"/>
                        </a:rPr>
                        <a:t>Compute &amp; storage provisioned on demand</a:t>
                      </a:r>
                    </a:p>
                    <a:p>
                      <a:pPr marL="0" algn="l" defTabSz="932742" rtl="0" eaLnBrk="1" latinLnBrk="0" hangingPunct="1">
                        <a:lnSpc>
                          <a:spcPct val="100000"/>
                        </a:lnSpc>
                      </a:pPr>
                      <a:r>
                        <a:rPr lang="en-US" sz="2400" kern="1200">
                          <a:solidFill>
                            <a:schemeClr val="dk1"/>
                          </a:solidFill>
                          <a:latin typeface="+mn-lt"/>
                          <a:ea typeface="+mn-ea"/>
                          <a:cs typeface="+mn-cs"/>
                        </a:rPr>
                        <a:t>Fast &amp; online scaling</a:t>
                      </a:r>
                    </a:p>
                    <a:p>
                      <a:pPr marL="0" algn="l" defTabSz="932742" rtl="0" eaLnBrk="1" latinLnBrk="0" hangingPunct="1">
                        <a:lnSpc>
                          <a:spcPct val="100000"/>
                        </a:lnSpc>
                      </a:pPr>
                      <a:r>
                        <a:rPr lang="en-US" sz="2400" kern="1200">
                          <a:solidFill>
                            <a:schemeClr val="dk1"/>
                          </a:solidFill>
                          <a:latin typeface="+mn-lt"/>
                          <a:ea typeface="+mn-ea"/>
                          <a:cs typeface="+mn-cs"/>
                        </a:rPr>
                        <a:t>Full stack updates and patches </a:t>
                      </a:r>
                    </a:p>
                  </a:txBody>
                  <a:tcPr marL="89642" marR="89642" marT="44821" marB="44821"/>
                </a:tc>
                <a:extLst>
                  <a:ext uri="{0D108BD9-81ED-4DB2-BD59-A6C34878D82A}">
                    <a16:rowId xmlns:a16="http://schemas.microsoft.com/office/drawing/2014/main" val="1308207974"/>
                  </a:ext>
                </a:extLst>
              </a:tr>
              <a:tr h="1203341">
                <a:tc>
                  <a:txBody>
                    <a:bodyPr/>
                    <a:lstStyle/>
                    <a:p>
                      <a:endParaRPr lang="en-US" sz="2400" kern="1200">
                        <a:solidFill>
                          <a:schemeClr val="dk1"/>
                        </a:solidFill>
                        <a:latin typeface="+mn-lt"/>
                        <a:ea typeface="+mn-ea"/>
                        <a:cs typeface="+mn-cs"/>
                      </a:endParaRPr>
                    </a:p>
                  </a:txBody>
                  <a:tcPr marL="89642" marR="89642" marT="44821" marB="44821"/>
                </a:tc>
                <a:tc>
                  <a:txBody>
                    <a:bodyPr/>
                    <a:lstStyle/>
                    <a:p>
                      <a:r>
                        <a:rPr lang="en-US" sz="2400"/>
                        <a:t>Backups with health checks</a:t>
                      </a:r>
                    </a:p>
                    <a:p>
                      <a:r>
                        <a:rPr lang="en-US" sz="2400"/>
                        <a:t>Point-in-time restore (configurable retention *)</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040626">
                <a:tc>
                  <a:txBody>
                    <a:bodyPr/>
                    <a:lstStyle/>
                    <a:p>
                      <a:endParaRPr lang="en-US" sz="2400">
                        <a:solidFill>
                          <a:schemeClr val="dk1"/>
                        </a:solidFill>
                      </a:endParaRPr>
                    </a:p>
                  </a:txBody>
                  <a:tcPr marL="89642" marR="89642" marT="44821" marB="44821"/>
                </a:tc>
                <a:tc>
                  <a:txBody>
                    <a:bodyPr/>
                    <a:lstStyle/>
                    <a:p>
                      <a:r>
                        <a:rPr lang="en-US" sz="2400" dirty="0"/>
                        <a:t>99.99% availability with automatic failover</a:t>
                      </a:r>
                    </a:p>
                    <a:p>
                      <a:r>
                        <a:rPr lang="en-US" sz="2400" dirty="0"/>
                        <a:t>Disaster recovery with single geo secondary (multiple*)</a:t>
                      </a:r>
                      <a:endParaRPr lang="en-US" sz="2400" dirty="0">
                        <a:solidFill>
                          <a:schemeClr val="dk1"/>
                        </a:solidFill>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412439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check" title="Icon of a checkmark">
            <a:extLst>
              <a:ext uri="{FF2B5EF4-FFF2-40B4-BE49-F238E27FC236}">
                <a16:creationId xmlns:a16="http://schemas.microsoft.com/office/drawing/2014/main" id="{FA821730-5FD4-4485-B578-13E13E073C9B}"/>
              </a:ext>
            </a:extLst>
          </p:cNvPr>
          <p:cNvSpPr>
            <a:spLocks noChangeAspect="1"/>
          </p:cNvSpPr>
          <p:nvPr/>
        </p:nvSpPr>
        <p:spPr bwMode="auto">
          <a:xfrm>
            <a:off x="871515" y="5295223"/>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55052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419870" y="6246409"/>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1427827"/>
          </a:xfrm>
        </p:spPr>
        <p:txBody>
          <a:bodyPr/>
          <a:lstStyle/>
          <a:p>
            <a:pPr>
              <a:spcBef>
                <a:spcPts val="0"/>
              </a:spcBef>
            </a:pPr>
            <a:r>
              <a:rPr lang="en-US">
                <a:solidFill>
                  <a:schemeClr val="accent1"/>
                </a:solidFill>
              </a:rPr>
              <a:t>Is it hard to secure data and ensure standards compliance?</a:t>
            </a:r>
          </a:p>
          <a:p>
            <a:pPr>
              <a:spcBef>
                <a:spcPts val="0"/>
              </a:spcBef>
            </a:pPr>
            <a:r>
              <a:rPr lang="en-US">
                <a:solidFill>
                  <a:schemeClr val="accent1"/>
                </a:solidFill>
              </a:rPr>
              <a:t>Is it hard to monitor and tune all your workloads?</a:t>
            </a:r>
          </a:p>
          <a:p>
            <a:pPr>
              <a:lnSpc>
                <a:spcPct val="150000"/>
              </a:lnSpc>
              <a:spcBef>
                <a:spcPts val="0"/>
              </a:spcBef>
            </a:pPr>
            <a:endParaRPr lang="en-US">
              <a:solidFill>
                <a:schemeClr val="accent1"/>
              </a:solidFill>
            </a:endParaRP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841395"/>
          <a:ext cx="10415662" cy="4345834"/>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51889">
                <a:tc gridSpan="2">
                  <a:txBody>
                    <a:bodyPr/>
                    <a:lstStyle/>
                    <a:p>
                      <a:r>
                        <a:rPr lang="en-US" sz="2400" baseline="0" dirty="0"/>
                        <a:t>It’s much easier with the Managed Instance</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252461">
                <a:tc>
                  <a:txBody>
                    <a:bodyPr/>
                    <a:lstStyle/>
                    <a:p>
                      <a:endParaRPr lang="en-US" sz="2400"/>
                    </a:p>
                  </a:txBody>
                  <a:tcPr marL="89642" marR="89642" marT="44821" marB="44821"/>
                </a:tc>
                <a:tc>
                  <a:txBody>
                    <a:bodyPr/>
                    <a:lstStyle/>
                    <a:p>
                      <a:r>
                        <a:rPr lang="en-US" sz="2400" kern="1200">
                          <a:solidFill>
                            <a:schemeClr val="dk1"/>
                          </a:solidFill>
                          <a:latin typeface="+mn-lt"/>
                          <a:ea typeface="+mn-ea"/>
                          <a:cs typeface="+mn-cs"/>
                        </a:rPr>
                        <a:t>Compliance with all major industry standards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Threat detection with automatic alerting</a:t>
                      </a:r>
                    </a:p>
                  </a:txBody>
                  <a:tcPr marL="89642" marR="89642" marT="44821" marB="44821"/>
                </a:tc>
                <a:extLst>
                  <a:ext uri="{0D108BD9-81ED-4DB2-BD59-A6C34878D82A}">
                    <a16:rowId xmlns:a16="http://schemas.microsoft.com/office/drawing/2014/main" val="1308207974"/>
                  </a:ext>
                </a:extLst>
              </a:tr>
              <a:tr h="1149540">
                <a:tc>
                  <a:txBody>
                    <a:bodyPr/>
                    <a:lstStyle/>
                    <a:p>
                      <a:endParaRPr lang="en-US" sz="2400" kern="1200">
                        <a:solidFill>
                          <a:schemeClr val="dk1"/>
                        </a:solidFill>
                        <a:latin typeface="+mn-lt"/>
                        <a:ea typeface="+mn-ea"/>
                        <a:cs typeface="+mn-cs"/>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Intelligent query processing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Automatic performance tuning*</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229561">
                <a:tc>
                  <a:txBody>
                    <a:bodyPr/>
                    <a:lstStyle/>
                    <a:p>
                      <a:endParaRPr lang="en-US" sz="2400">
                        <a:solidFill>
                          <a:schemeClr val="dk1"/>
                        </a:solidFill>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Monitoring at scale with Intelligent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Data discovery and classification*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Vulnerability assessment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3837428"/>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and_3" title="Icon of a hand giving a thumbs-up">
            <a:extLst>
              <a:ext uri="{FF2B5EF4-FFF2-40B4-BE49-F238E27FC236}">
                <a16:creationId xmlns:a16="http://schemas.microsoft.com/office/drawing/2014/main" id="{FF6B0C25-D04A-44EE-9E1C-8B6C2C18E482}"/>
              </a:ext>
            </a:extLst>
          </p:cNvPr>
          <p:cNvSpPr>
            <a:spLocks noChangeAspect="1"/>
          </p:cNvSpPr>
          <p:nvPr/>
        </p:nvSpPr>
        <p:spPr bwMode="auto">
          <a:xfrm>
            <a:off x="871515" y="5003340"/>
            <a:ext cx="417608" cy="36576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7620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304535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822EB2-D8B5-44F2-AB52-5A11774CE4D0}"/>
              </a:ext>
            </a:extLst>
          </p:cNvPr>
          <p:cNvGrpSpPr/>
          <p:nvPr/>
        </p:nvGrpSpPr>
        <p:grpSpPr>
          <a:xfrm>
            <a:off x="5751272" y="1311337"/>
            <a:ext cx="5359751" cy="1055215"/>
            <a:chOff x="6288035" y="606454"/>
            <a:chExt cx="6417666" cy="1263495"/>
          </a:xfrm>
        </p:grpSpPr>
        <p:sp>
          <p:nvSpPr>
            <p:cNvPr id="19" name="TextBox 18">
              <a:extLst>
                <a:ext uri="{FF2B5EF4-FFF2-40B4-BE49-F238E27FC236}">
                  <a16:creationId xmlns:a16="http://schemas.microsoft.com/office/drawing/2014/main" id="{2D422C70-7582-451D-9F1F-D25531700EED}"/>
                </a:ext>
              </a:extLst>
            </p:cNvPr>
            <p:cNvSpPr txBox="1"/>
            <p:nvPr/>
          </p:nvSpPr>
          <p:spPr>
            <a:xfrm>
              <a:off x="7918835" y="915533"/>
              <a:ext cx="4201230"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grpSp>
          <p:nvGrpSpPr>
            <p:cNvPr id="15" name="Graphic 28">
              <a:extLst>
                <a:ext uri="{FF2B5EF4-FFF2-40B4-BE49-F238E27FC236}">
                  <a16:creationId xmlns:a16="http://schemas.microsoft.com/office/drawing/2014/main" id="{25D94AF5-35DA-4181-985A-C80FFCB766CF}"/>
                </a:ext>
              </a:extLst>
            </p:cNvPr>
            <p:cNvGrpSpPr/>
            <p:nvPr/>
          </p:nvGrpSpPr>
          <p:grpSpPr>
            <a:xfrm>
              <a:off x="6591626" y="912573"/>
              <a:ext cx="751275" cy="651257"/>
              <a:chOff x="2357134" y="2351542"/>
              <a:chExt cx="695768" cy="603140"/>
            </a:xfrm>
          </p:grpSpPr>
          <p:sp>
            <p:nvSpPr>
              <p:cNvPr id="17" name="Freeform: Shape 16">
                <a:extLst>
                  <a:ext uri="{FF2B5EF4-FFF2-40B4-BE49-F238E27FC236}">
                    <a16:creationId xmlns:a16="http://schemas.microsoft.com/office/drawing/2014/main" id="{356ECD2F-DFD0-4C51-AC77-808296C08DAD}"/>
                  </a:ext>
                </a:extLst>
              </p:cNvPr>
              <p:cNvSpPr/>
              <p:nvPr/>
            </p:nvSpPr>
            <p:spPr>
              <a:xfrm>
                <a:off x="2604019" y="2490431"/>
                <a:ext cx="448883" cy="260088"/>
              </a:xfrm>
              <a:custGeom>
                <a:avLst/>
                <a:gdLst>
                  <a:gd name="connsiteX0" fmla="*/ 109039 w 448882"/>
                  <a:gd name="connsiteY0" fmla="*/ 990 h 260087"/>
                  <a:gd name="connsiteX1" fmla="*/ 990 w 448882"/>
                  <a:gd name="connsiteY1" fmla="*/ 62778 h 260087"/>
                  <a:gd name="connsiteX2" fmla="*/ 990 w 448882"/>
                  <a:gd name="connsiteY2" fmla="*/ 232468 h 260087"/>
                  <a:gd name="connsiteX3" fmla="*/ 109013 w 448882"/>
                  <a:gd name="connsiteY3" fmla="*/ 186181 h 260087"/>
                  <a:gd name="connsiteX4" fmla="*/ 448553 w 448882"/>
                  <a:gd name="connsiteY4" fmla="*/ 260246 h 260087"/>
                  <a:gd name="connsiteX5" fmla="*/ 448553 w 448882"/>
                  <a:gd name="connsiteY5" fmla="*/ 124446 h 260087"/>
                  <a:gd name="connsiteX6" fmla="*/ 93618 w 448882"/>
                  <a:gd name="connsiteY6" fmla="*/ 59635 h 260087"/>
                  <a:gd name="connsiteX7" fmla="*/ 93618 w 448882"/>
                  <a:gd name="connsiteY7" fmla="*/ 161479 h 260087"/>
                  <a:gd name="connsiteX8" fmla="*/ 70461 w 448882"/>
                  <a:gd name="connsiteY8" fmla="*/ 172358 h 260087"/>
                  <a:gd name="connsiteX9" fmla="*/ 70461 w 448882"/>
                  <a:gd name="connsiteY9" fmla="*/ 72019 h 260087"/>
                  <a:gd name="connsiteX10" fmla="*/ 39594 w 448882"/>
                  <a:gd name="connsiteY10" fmla="*/ 88998 h 260087"/>
                  <a:gd name="connsiteX11" fmla="*/ 39594 w 448882"/>
                  <a:gd name="connsiteY11" fmla="*/ 186220 h 260087"/>
                  <a:gd name="connsiteX12" fmla="*/ 16450 w 448882"/>
                  <a:gd name="connsiteY12" fmla="*/ 195462 h 260087"/>
                  <a:gd name="connsiteX13" fmla="*/ 16450 w 448882"/>
                  <a:gd name="connsiteY13" fmla="*/ 85882 h 260087"/>
                  <a:gd name="connsiteX14" fmla="*/ 70461 w 448882"/>
                  <a:gd name="connsiteY14" fmla="*/ 56559 h 260087"/>
                  <a:gd name="connsiteX15" fmla="*/ 70461 w 448882"/>
                  <a:gd name="connsiteY15" fmla="*/ 56559 h 260087"/>
                  <a:gd name="connsiteX16" fmla="*/ 93618 w 448882"/>
                  <a:gd name="connsiteY16" fmla="*/ 44215 h 260087"/>
                  <a:gd name="connsiteX17" fmla="*/ 417685 w 448882"/>
                  <a:gd name="connsiteY17" fmla="*/ 155313 h 260087"/>
                  <a:gd name="connsiteX18" fmla="*/ 417685 w 448882"/>
                  <a:gd name="connsiteY18" fmla="*/ 232468 h 260087"/>
                  <a:gd name="connsiteX19" fmla="*/ 394542 w 448882"/>
                  <a:gd name="connsiteY19" fmla="*/ 226303 h 260087"/>
                  <a:gd name="connsiteX20" fmla="*/ 394542 w 448882"/>
                  <a:gd name="connsiteY20" fmla="*/ 146059 h 260087"/>
                  <a:gd name="connsiteX21" fmla="*/ 355964 w 448882"/>
                  <a:gd name="connsiteY21" fmla="*/ 133701 h 260087"/>
                  <a:gd name="connsiteX22" fmla="*/ 355964 w 448882"/>
                  <a:gd name="connsiteY22" fmla="*/ 217035 h 260087"/>
                  <a:gd name="connsiteX23" fmla="*/ 332807 w 448882"/>
                  <a:gd name="connsiteY23" fmla="*/ 210869 h 260087"/>
                  <a:gd name="connsiteX24" fmla="*/ 332807 w 448882"/>
                  <a:gd name="connsiteY24" fmla="*/ 124446 h 260087"/>
                  <a:gd name="connsiteX25" fmla="*/ 294229 w 448882"/>
                  <a:gd name="connsiteY25" fmla="*/ 112102 h 260087"/>
                  <a:gd name="connsiteX26" fmla="*/ 294229 w 448882"/>
                  <a:gd name="connsiteY26" fmla="*/ 201614 h 260087"/>
                  <a:gd name="connsiteX27" fmla="*/ 271086 w 448882"/>
                  <a:gd name="connsiteY27" fmla="*/ 195436 h 260087"/>
                  <a:gd name="connsiteX28" fmla="*/ 271086 w 448882"/>
                  <a:gd name="connsiteY28" fmla="*/ 102847 h 260087"/>
                  <a:gd name="connsiteX29" fmla="*/ 232508 w 448882"/>
                  <a:gd name="connsiteY29" fmla="*/ 90503 h 260087"/>
                  <a:gd name="connsiteX30" fmla="*/ 232508 w 448882"/>
                  <a:gd name="connsiteY30" fmla="*/ 186181 h 260087"/>
                  <a:gd name="connsiteX31" fmla="*/ 209351 w 448882"/>
                  <a:gd name="connsiteY31" fmla="*/ 180002 h 260087"/>
                  <a:gd name="connsiteX32" fmla="*/ 209351 w 448882"/>
                  <a:gd name="connsiteY32" fmla="*/ 81261 h 260087"/>
                  <a:gd name="connsiteX33" fmla="*/ 166139 w 448882"/>
                  <a:gd name="connsiteY33" fmla="*/ 67372 h 260087"/>
                  <a:gd name="connsiteX34" fmla="*/ 166139 w 448882"/>
                  <a:gd name="connsiteY34" fmla="*/ 169229 h 260087"/>
                  <a:gd name="connsiteX35" fmla="*/ 139906 w 448882"/>
                  <a:gd name="connsiteY35" fmla="*/ 163050 h 260087"/>
                  <a:gd name="connsiteX36" fmla="*/ 139906 w 448882"/>
                  <a:gd name="connsiteY36" fmla="*/ 42657 h 260087"/>
                  <a:gd name="connsiteX37" fmla="*/ 201667 w 448882"/>
                  <a:gd name="connsiteY37" fmla="*/ 64256 h 260087"/>
                  <a:gd name="connsiteX38" fmla="*/ 232534 w 448882"/>
                  <a:gd name="connsiteY38" fmla="*/ 75069 h 260087"/>
                  <a:gd name="connsiteX39" fmla="*/ 263389 w 448882"/>
                  <a:gd name="connsiteY39" fmla="*/ 85869 h 260087"/>
                  <a:gd name="connsiteX40" fmla="*/ 278796 w 448882"/>
                  <a:gd name="connsiteY40" fmla="*/ 90503 h 260087"/>
                  <a:gd name="connsiteX41" fmla="*/ 338972 w 448882"/>
                  <a:gd name="connsiteY41" fmla="*/ 112102 h 260087"/>
                  <a:gd name="connsiteX42" fmla="*/ 355964 w 448882"/>
                  <a:gd name="connsiteY42" fmla="*/ 118228 h 260087"/>
                  <a:gd name="connsiteX43" fmla="*/ 386818 w 448882"/>
                  <a:gd name="connsiteY43" fmla="*/ 129027 h 260087"/>
                  <a:gd name="connsiteX44" fmla="*/ 417685 w 448882"/>
                  <a:gd name="connsiteY44" fmla="*/ 139827 h 2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882" h="260087">
                    <a:moveTo>
                      <a:pt x="109039" y="990"/>
                    </a:moveTo>
                    <a:lnTo>
                      <a:pt x="990" y="62778"/>
                    </a:lnTo>
                    <a:lnTo>
                      <a:pt x="990" y="232468"/>
                    </a:lnTo>
                    <a:lnTo>
                      <a:pt x="109013" y="186181"/>
                    </a:lnTo>
                    <a:lnTo>
                      <a:pt x="448553" y="260246"/>
                    </a:lnTo>
                    <a:lnTo>
                      <a:pt x="448553" y="124446"/>
                    </a:lnTo>
                    <a:close/>
                    <a:moveTo>
                      <a:pt x="93618" y="59635"/>
                    </a:moveTo>
                    <a:lnTo>
                      <a:pt x="93618" y="161479"/>
                    </a:lnTo>
                    <a:lnTo>
                      <a:pt x="70461" y="172358"/>
                    </a:lnTo>
                    <a:lnTo>
                      <a:pt x="70461" y="72019"/>
                    </a:lnTo>
                    <a:lnTo>
                      <a:pt x="39594" y="88998"/>
                    </a:lnTo>
                    <a:lnTo>
                      <a:pt x="39594" y="186220"/>
                    </a:lnTo>
                    <a:lnTo>
                      <a:pt x="16450" y="195462"/>
                    </a:lnTo>
                    <a:lnTo>
                      <a:pt x="16450" y="85882"/>
                    </a:lnTo>
                    <a:lnTo>
                      <a:pt x="70461" y="56559"/>
                    </a:lnTo>
                    <a:lnTo>
                      <a:pt x="70461" y="56559"/>
                    </a:lnTo>
                    <a:lnTo>
                      <a:pt x="93618" y="44215"/>
                    </a:lnTo>
                    <a:close/>
                    <a:moveTo>
                      <a:pt x="417685" y="155313"/>
                    </a:moveTo>
                    <a:lnTo>
                      <a:pt x="417685" y="232468"/>
                    </a:lnTo>
                    <a:lnTo>
                      <a:pt x="394542" y="226303"/>
                    </a:lnTo>
                    <a:lnTo>
                      <a:pt x="394542" y="146059"/>
                    </a:lnTo>
                    <a:lnTo>
                      <a:pt x="355964" y="133701"/>
                    </a:lnTo>
                    <a:lnTo>
                      <a:pt x="355964" y="217035"/>
                    </a:lnTo>
                    <a:lnTo>
                      <a:pt x="332807" y="210869"/>
                    </a:lnTo>
                    <a:lnTo>
                      <a:pt x="332807" y="124446"/>
                    </a:lnTo>
                    <a:lnTo>
                      <a:pt x="294229" y="112102"/>
                    </a:lnTo>
                    <a:lnTo>
                      <a:pt x="294229" y="201614"/>
                    </a:lnTo>
                    <a:lnTo>
                      <a:pt x="271086" y="195436"/>
                    </a:lnTo>
                    <a:lnTo>
                      <a:pt x="271086" y="102847"/>
                    </a:lnTo>
                    <a:lnTo>
                      <a:pt x="232508" y="90503"/>
                    </a:lnTo>
                    <a:lnTo>
                      <a:pt x="232508" y="186181"/>
                    </a:lnTo>
                    <a:lnTo>
                      <a:pt x="209351" y="180002"/>
                    </a:lnTo>
                    <a:lnTo>
                      <a:pt x="209351" y="81261"/>
                    </a:lnTo>
                    <a:lnTo>
                      <a:pt x="166139" y="67372"/>
                    </a:lnTo>
                    <a:lnTo>
                      <a:pt x="166139" y="169229"/>
                    </a:lnTo>
                    <a:lnTo>
                      <a:pt x="139906" y="163050"/>
                    </a:lnTo>
                    <a:lnTo>
                      <a:pt x="139906" y="42657"/>
                    </a:lnTo>
                    <a:lnTo>
                      <a:pt x="201667" y="64256"/>
                    </a:lnTo>
                    <a:lnTo>
                      <a:pt x="232534" y="75069"/>
                    </a:lnTo>
                    <a:lnTo>
                      <a:pt x="263389" y="85869"/>
                    </a:lnTo>
                    <a:lnTo>
                      <a:pt x="278796" y="90503"/>
                    </a:lnTo>
                    <a:lnTo>
                      <a:pt x="338972" y="112102"/>
                    </a:lnTo>
                    <a:lnTo>
                      <a:pt x="355964" y="118228"/>
                    </a:lnTo>
                    <a:lnTo>
                      <a:pt x="386818" y="129027"/>
                    </a:lnTo>
                    <a:lnTo>
                      <a:pt x="417685" y="13982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FE1D35B-533C-4882-A6D8-6DD5C7FE6E98}"/>
                  </a:ext>
                </a:extLst>
              </p:cNvPr>
              <p:cNvSpPr/>
              <p:nvPr/>
            </p:nvSpPr>
            <p:spPr>
              <a:xfrm>
                <a:off x="2357134" y="2351542"/>
                <a:ext cx="616554" cy="479248"/>
              </a:xfrm>
              <a:custGeom>
                <a:avLst/>
                <a:gdLst>
                  <a:gd name="connsiteX0" fmla="*/ 217035 w 616553"/>
                  <a:gd name="connsiteY0" fmla="*/ 183091 h 479248"/>
                  <a:gd name="connsiteX1" fmla="*/ 352848 w 616553"/>
                  <a:gd name="connsiteY1" fmla="*/ 105923 h 479248"/>
                  <a:gd name="connsiteX2" fmla="*/ 616739 w 616553"/>
                  <a:gd name="connsiteY2" fmla="*/ 201667 h 479248"/>
                  <a:gd name="connsiteX3" fmla="*/ 463960 w 616553"/>
                  <a:gd name="connsiteY3" fmla="*/ 62778 h 479248"/>
                  <a:gd name="connsiteX4" fmla="*/ 409949 w 616553"/>
                  <a:gd name="connsiteY4" fmla="*/ 72019 h 479248"/>
                  <a:gd name="connsiteX5" fmla="*/ 263336 w 616553"/>
                  <a:gd name="connsiteY5" fmla="*/ 990 h 479248"/>
                  <a:gd name="connsiteX6" fmla="*/ 78145 w 616553"/>
                  <a:gd name="connsiteY6" fmla="*/ 186181 h 479248"/>
                  <a:gd name="connsiteX7" fmla="*/ 78145 w 616553"/>
                  <a:gd name="connsiteY7" fmla="*/ 190802 h 479248"/>
                  <a:gd name="connsiteX8" fmla="*/ 990 w 616553"/>
                  <a:gd name="connsiteY8" fmla="*/ 325070 h 479248"/>
                  <a:gd name="connsiteX9" fmla="*/ 155313 w 616553"/>
                  <a:gd name="connsiteY9" fmla="*/ 479394 h 479248"/>
                  <a:gd name="connsiteX10" fmla="*/ 217035 w 616553"/>
                  <a:gd name="connsiteY10" fmla="*/ 479394 h 4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53" h="479248">
                    <a:moveTo>
                      <a:pt x="217035" y="183091"/>
                    </a:moveTo>
                    <a:lnTo>
                      <a:pt x="352848" y="105923"/>
                    </a:lnTo>
                    <a:lnTo>
                      <a:pt x="616739" y="201667"/>
                    </a:lnTo>
                    <a:cubicBezTo>
                      <a:pt x="609015" y="124499"/>
                      <a:pt x="544204" y="62778"/>
                      <a:pt x="463960" y="62778"/>
                    </a:cubicBezTo>
                    <a:cubicBezTo>
                      <a:pt x="445557" y="62704"/>
                      <a:pt x="427281" y="65831"/>
                      <a:pt x="409949" y="72019"/>
                    </a:cubicBezTo>
                    <a:cubicBezTo>
                      <a:pt x="374473" y="27216"/>
                      <a:pt x="320484" y="1060"/>
                      <a:pt x="263336" y="990"/>
                    </a:cubicBezTo>
                    <a:cubicBezTo>
                      <a:pt x="161479" y="990"/>
                      <a:pt x="78145" y="84324"/>
                      <a:pt x="78145" y="186181"/>
                    </a:cubicBezTo>
                    <a:lnTo>
                      <a:pt x="78145" y="190802"/>
                    </a:lnTo>
                    <a:cubicBezTo>
                      <a:pt x="30313" y="218580"/>
                      <a:pt x="990" y="267970"/>
                      <a:pt x="990" y="325070"/>
                    </a:cubicBezTo>
                    <a:cubicBezTo>
                      <a:pt x="990" y="409949"/>
                      <a:pt x="70435" y="479394"/>
                      <a:pt x="155313" y="479394"/>
                    </a:cubicBezTo>
                    <a:lnTo>
                      <a:pt x="217035" y="47939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DC8702A-D89B-4ED6-9D68-C16762DAE369}"/>
                  </a:ext>
                </a:extLst>
              </p:cNvPr>
              <p:cNvSpPr/>
              <p:nvPr/>
            </p:nvSpPr>
            <p:spPr>
              <a:xfrm>
                <a:off x="2604019" y="2706476"/>
                <a:ext cx="448883" cy="248206"/>
              </a:xfrm>
              <a:custGeom>
                <a:avLst/>
                <a:gdLst>
                  <a:gd name="connsiteX0" fmla="*/ 109039 w 448882"/>
                  <a:gd name="connsiteY0" fmla="*/ 990 h 248205"/>
                  <a:gd name="connsiteX1" fmla="*/ 990 w 448882"/>
                  <a:gd name="connsiteY1" fmla="*/ 44202 h 248205"/>
                  <a:gd name="connsiteX2" fmla="*/ 990 w 448882"/>
                  <a:gd name="connsiteY2" fmla="*/ 186181 h 248205"/>
                  <a:gd name="connsiteX3" fmla="*/ 109013 w 448882"/>
                  <a:gd name="connsiteY3" fmla="*/ 247915 h 248205"/>
                  <a:gd name="connsiteX4" fmla="*/ 448553 w 448882"/>
                  <a:gd name="connsiteY4" fmla="*/ 170747 h 248205"/>
                  <a:gd name="connsiteX5" fmla="*/ 448553 w 448882"/>
                  <a:gd name="connsiteY5" fmla="*/ 65814 h 248205"/>
                  <a:gd name="connsiteX6" fmla="*/ 93618 w 448882"/>
                  <a:gd name="connsiteY6" fmla="*/ 59635 h 248205"/>
                  <a:gd name="connsiteX7" fmla="*/ 93618 w 448882"/>
                  <a:gd name="connsiteY7" fmla="*/ 209325 h 248205"/>
                  <a:gd name="connsiteX8" fmla="*/ 70461 w 448882"/>
                  <a:gd name="connsiteY8" fmla="*/ 196980 h 248205"/>
                  <a:gd name="connsiteX9" fmla="*/ 70461 w 448882"/>
                  <a:gd name="connsiteY9" fmla="*/ 67359 h 248205"/>
                  <a:gd name="connsiteX10" fmla="*/ 39594 w 448882"/>
                  <a:gd name="connsiteY10" fmla="*/ 78158 h 248205"/>
                  <a:gd name="connsiteX11" fmla="*/ 39594 w 448882"/>
                  <a:gd name="connsiteY11" fmla="*/ 183091 h 248205"/>
                  <a:gd name="connsiteX12" fmla="*/ 16450 w 448882"/>
                  <a:gd name="connsiteY12" fmla="*/ 170747 h 248205"/>
                  <a:gd name="connsiteX13" fmla="*/ 16450 w 448882"/>
                  <a:gd name="connsiteY13" fmla="*/ 70409 h 248205"/>
                  <a:gd name="connsiteX14" fmla="*/ 70461 w 448882"/>
                  <a:gd name="connsiteY14" fmla="*/ 51925 h 248205"/>
                  <a:gd name="connsiteX15" fmla="*/ 93618 w 448882"/>
                  <a:gd name="connsiteY15" fmla="*/ 44202 h 248205"/>
                  <a:gd name="connsiteX16" fmla="*/ 417685 w 448882"/>
                  <a:gd name="connsiteY16" fmla="*/ 153769 h 248205"/>
                  <a:gd name="connsiteX17" fmla="*/ 394542 w 448882"/>
                  <a:gd name="connsiteY17" fmla="*/ 156858 h 248205"/>
                  <a:gd name="connsiteX18" fmla="*/ 394542 w 448882"/>
                  <a:gd name="connsiteY18" fmla="*/ 90503 h 248205"/>
                  <a:gd name="connsiteX19" fmla="*/ 355964 w 448882"/>
                  <a:gd name="connsiteY19" fmla="*/ 85869 h 248205"/>
                  <a:gd name="connsiteX20" fmla="*/ 355964 w 448882"/>
                  <a:gd name="connsiteY20" fmla="*/ 167658 h 248205"/>
                  <a:gd name="connsiteX21" fmla="*/ 332807 w 448882"/>
                  <a:gd name="connsiteY21" fmla="*/ 170747 h 248205"/>
                  <a:gd name="connsiteX22" fmla="*/ 332807 w 448882"/>
                  <a:gd name="connsiteY22" fmla="*/ 82792 h 248205"/>
                  <a:gd name="connsiteX23" fmla="*/ 294229 w 448882"/>
                  <a:gd name="connsiteY23" fmla="*/ 78158 h 248205"/>
                  <a:gd name="connsiteX24" fmla="*/ 294229 w 448882"/>
                  <a:gd name="connsiteY24" fmla="*/ 180015 h 248205"/>
                  <a:gd name="connsiteX25" fmla="*/ 271086 w 448882"/>
                  <a:gd name="connsiteY25" fmla="*/ 183091 h 248205"/>
                  <a:gd name="connsiteX26" fmla="*/ 271086 w 448882"/>
                  <a:gd name="connsiteY26" fmla="*/ 75135 h 248205"/>
                  <a:gd name="connsiteX27" fmla="*/ 232508 w 448882"/>
                  <a:gd name="connsiteY27" fmla="*/ 68970 h 248205"/>
                  <a:gd name="connsiteX28" fmla="*/ 232508 w 448882"/>
                  <a:gd name="connsiteY28" fmla="*/ 190881 h 248205"/>
                  <a:gd name="connsiteX29" fmla="*/ 209351 w 448882"/>
                  <a:gd name="connsiteY29" fmla="*/ 193957 h 248205"/>
                  <a:gd name="connsiteX30" fmla="*/ 209351 w 448882"/>
                  <a:gd name="connsiteY30" fmla="*/ 64269 h 248205"/>
                  <a:gd name="connsiteX31" fmla="*/ 166139 w 448882"/>
                  <a:gd name="connsiteY31" fmla="*/ 59635 h 248205"/>
                  <a:gd name="connsiteX32" fmla="*/ 166139 w 448882"/>
                  <a:gd name="connsiteY32" fmla="*/ 204704 h 248205"/>
                  <a:gd name="connsiteX33" fmla="*/ 139906 w 448882"/>
                  <a:gd name="connsiteY33" fmla="*/ 210869 h 248205"/>
                  <a:gd name="connsiteX34" fmla="*/ 139906 w 448882"/>
                  <a:gd name="connsiteY34" fmla="*/ 39581 h 248205"/>
                  <a:gd name="connsiteX35" fmla="*/ 417685 w 448882"/>
                  <a:gd name="connsiteY35" fmla="*/ 81248 h 24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8882" h="248205">
                    <a:moveTo>
                      <a:pt x="109039" y="990"/>
                    </a:moveTo>
                    <a:lnTo>
                      <a:pt x="990" y="44202"/>
                    </a:lnTo>
                    <a:lnTo>
                      <a:pt x="990" y="186181"/>
                    </a:lnTo>
                    <a:lnTo>
                      <a:pt x="109013" y="247915"/>
                    </a:lnTo>
                    <a:lnTo>
                      <a:pt x="448553" y="170747"/>
                    </a:lnTo>
                    <a:lnTo>
                      <a:pt x="448553" y="65814"/>
                    </a:lnTo>
                    <a:close/>
                    <a:moveTo>
                      <a:pt x="93618" y="59635"/>
                    </a:moveTo>
                    <a:lnTo>
                      <a:pt x="93618" y="209325"/>
                    </a:lnTo>
                    <a:lnTo>
                      <a:pt x="70461" y="196980"/>
                    </a:lnTo>
                    <a:lnTo>
                      <a:pt x="70461" y="67359"/>
                    </a:lnTo>
                    <a:lnTo>
                      <a:pt x="39594" y="78158"/>
                    </a:lnTo>
                    <a:lnTo>
                      <a:pt x="39594" y="183091"/>
                    </a:lnTo>
                    <a:lnTo>
                      <a:pt x="16450" y="170747"/>
                    </a:lnTo>
                    <a:lnTo>
                      <a:pt x="16450" y="70409"/>
                    </a:lnTo>
                    <a:lnTo>
                      <a:pt x="70461" y="51925"/>
                    </a:lnTo>
                    <a:lnTo>
                      <a:pt x="93618" y="44202"/>
                    </a:lnTo>
                    <a:close/>
                    <a:moveTo>
                      <a:pt x="417685" y="153769"/>
                    </a:moveTo>
                    <a:lnTo>
                      <a:pt x="394542" y="156858"/>
                    </a:lnTo>
                    <a:lnTo>
                      <a:pt x="394542" y="90503"/>
                    </a:lnTo>
                    <a:lnTo>
                      <a:pt x="355964" y="85869"/>
                    </a:lnTo>
                    <a:lnTo>
                      <a:pt x="355964" y="167658"/>
                    </a:lnTo>
                    <a:lnTo>
                      <a:pt x="332807" y="170747"/>
                    </a:lnTo>
                    <a:lnTo>
                      <a:pt x="332807" y="82792"/>
                    </a:lnTo>
                    <a:lnTo>
                      <a:pt x="294229" y="78158"/>
                    </a:lnTo>
                    <a:lnTo>
                      <a:pt x="294229" y="180015"/>
                    </a:lnTo>
                    <a:lnTo>
                      <a:pt x="271086" y="183091"/>
                    </a:lnTo>
                    <a:lnTo>
                      <a:pt x="271086" y="75135"/>
                    </a:lnTo>
                    <a:lnTo>
                      <a:pt x="232508" y="68970"/>
                    </a:lnTo>
                    <a:lnTo>
                      <a:pt x="232508" y="190881"/>
                    </a:lnTo>
                    <a:lnTo>
                      <a:pt x="209351" y="193957"/>
                    </a:lnTo>
                    <a:lnTo>
                      <a:pt x="209351" y="64269"/>
                    </a:lnTo>
                    <a:lnTo>
                      <a:pt x="166139" y="59635"/>
                    </a:lnTo>
                    <a:lnTo>
                      <a:pt x="166139" y="204704"/>
                    </a:lnTo>
                    <a:lnTo>
                      <a:pt x="139906" y="210869"/>
                    </a:lnTo>
                    <a:lnTo>
                      <a:pt x="139906" y="39581"/>
                    </a:lnTo>
                    <a:lnTo>
                      <a:pt x="417685" y="81248"/>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24CD7B6C-C9D8-4133-BB60-7E95733F6ED2}"/>
                </a:ext>
              </a:extLst>
            </p:cNvPr>
            <p:cNvSpPr/>
            <p:nvPr/>
          </p:nvSpPr>
          <p:spPr bwMode="auto">
            <a:xfrm>
              <a:off x="6288035" y="606454"/>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DCCD506-E58D-44BF-9C20-D115CD48DECE}"/>
              </a:ext>
            </a:extLst>
          </p:cNvPr>
          <p:cNvGrpSpPr/>
          <p:nvPr/>
        </p:nvGrpSpPr>
        <p:grpSpPr>
          <a:xfrm>
            <a:off x="5751272" y="2581412"/>
            <a:ext cx="5359751" cy="1055215"/>
            <a:chOff x="6288035" y="2078312"/>
            <a:chExt cx="6417666" cy="1263495"/>
          </a:xfrm>
        </p:grpSpPr>
        <p:sp>
          <p:nvSpPr>
            <p:cNvPr id="20" name="TextBox 19">
              <a:extLst>
                <a:ext uri="{FF2B5EF4-FFF2-40B4-BE49-F238E27FC236}">
                  <a16:creationId xmlns:a16="http://schemas.microsoft.com/office/drawing/2014/main" id="{83C646DB-4E44-4D98-9ECC-56517C6594C0}"/>
                </a:ext>
              </a:extLst>
            </p:cNvPr>
            <p:cNvSpPr txBox="1"/>
            <p:nvPr/>
          </p:nvSpPr>
          <p:spPr>
            <a:xfrm>
              <a:off x="7918835" y="2387391"/>
              <a:ext cx="4786866"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a:extLst>
                <a:ext uri="{FF2B5EF4-FFF2-40B4-BE49-F238E27FC236}">
                  <a16:creationId xmlns:a16="http://schemas.microsoft.com/office/drawing/2014/main" id="{44C1B828-1D4A-416F-9A44-741B19D60270}"/>
                </a:ext>
              </a:extLst>
            </p:cNvPr>
            <p:cNvSpPr/>
            <p:nvPr/>
          </p:nvSpPr>
          <p:spPr>
            <a:xfrm>
              <a:off x="6581318" y="2424921"/>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29AA79E2-B4BB-46E7-B024-CA0A88C41F94}"/>
                </a:ext>
              </a:extLst>
            </p:cNvPr>
            <p:cNvSpPr/>
            <p:nvPr/>
          </p:nvSpPr>
          <p:spPr bwMode="auto">
            <a:xfrm>
              <a:off x="6288035" y="2078312"/>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93324425-C289-460B-AFA5-37C066830869}"/>
              </a:ext>
            </a:extLst>
          </p:cNvPr>
          <p:cNvGrpSpPr/>
          <p:nvPr/>
        </p:nvGrpSpPr>
        <p:grpSpPr>
          <a:xfrm>
            <a:off x="5751272" y="3851487"/>
            <a:ext cx="5359751" cy="1055215"/>
            <a:chOff x="6288035" y="3533686"/>
            <a:chExt cx="6417666" cy="1263495"/>
          </a:xfrm>
        </p:grpSpPr>
        <p:sp>
          <p:nvSpPr>
            <p:cNvPr id="35" name="TextBox 34">
              <a:extLst>
                <a:ext uri="{FF2B5EF4-FFF2-40B4-BE49-F238E27FC236}">
                  <a16:creationId xmlns:a16="http://schemas.microsoft.com/office/drawing/2014/main" id="{510FFEEF-65F2-425A-9D71-4CA38AD266C6}"/>
                </a:ext>
              </a:extLst>
            </p:cNvPr>
            <p:cNvSpPr txBox="1"/>
            <p:nvPr/>
          </p:nvSpPr>
          <p:spPr>
            <a:xfrm>
              <a:off x="7918835" y="3842765"/>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6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a:extLst>
                <a:ext uri="{FF2B5EF4-FFF2-40B4-BE49-F238E27FC236}">
                  <a16:creationId xmlns:a16="http://schemas.microsoft.com/office/drawing/2014/main" id="{18282209-2A1F-4D58-AD3D-612F55415FC3}"/>
                </a:ext>
              </a:extLst>
            </p:cNvPr>
            <p:cNvGrpSpPr/>
            <p:nvPr/>
          </p:nvGrpSpPr>
          <p:grpSpPr>
            <a:xfrm>
              <a:off x="6612991" y="3818462"/>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EA371212-B1A6-4D47-99B0-07F0A50F8046}"/>
                </a:ext>
              </a:extLst>
            </p:cNvPr>
            <p:cNvSpPr/>
            <p:nvPr/>
          </p:nvSpPr>
          <p:spPr bwMode="auto">
            <a:xfrm>
              <a:off x="6288035" y="3533686"/>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DEBBCA73-8E44-456D-8068-E047AEEB0744}"/>
              </a:ext>
            </a:extLst>
          </p:cNvPr>
          <p:cNvGrpSpPr/>
          <p:nvPr/>
        </p:nvGrpSpPr>
        <p:grpSpPr>
          <a:xfrm>
            <a:off x="5751272" y="5121562"/>
            <a:ext cx="5359751" cy="1055215"/>
            <a:chOff x="6288035" y="5005543"/>
            <a:chExt cx="6417666" cy="1263495"/>
          </a:xfrm>
        </p:grpSpPr>
        <p:sp>
          <p:nvSpPr>
            <p:cNvPr id="34" name="TextBox 33">
              <a:extLst>
                <a:ext uri="{FF2B5EF4-FFF2-40B4-BE49-F238E27FC236}">
                  <a16:creationId xmlns:a16="http://schemas.microsoft.com/office/drawing/2014/main" id="{245B5E46-ADD3-4026-9117-50550838B3E2}"/>
                </a:ext>
              </a:extLst>
            </p:cNvPr>
            <p:cNvSpPr txBox="1"/>
            <p:nvPr/>
          </p:nvSpPr>
          <p:spPr>
            <a:xfrm>
              <a:off x="7918835" y="5314622"/>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a:extLst>
                <a:ext uri="{FF2B5EF4-FFF2-40B4-BE49-F238E27FC236}">
                  <a16:creationId xmlns:a16="http://schemas.microsoft.com/office/drawing/2014/main" id="{CAFB32E9-D368-42E9-A2E0-81CA346ABE9E}"/>
                </a:ext>
              </a:extLst>
            </p:cNvPr>
            <p:cNvGrpSpPr/>
            <p:nvPr/>
          </p:nvGrpSpPr>
          <p:grpSpPr>
            <a:xfrm>
              <a:off x="6627954" y="5299286"/>
              <a:ext cx="678619"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FF385E63-52E4-4766-8407-0DC3BA43BC7E}"/>
                </a:ext>
              </a:extLst>
            </p:cNvPr>
            <p:cNvSpPr/>
            <p:nvPr/>
          </p:nvSpPr>
          <p:spPr bwMode="auto">
            <a:xfrm>
              <a:off x="6288035" y="5005543"/>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137303"/>
            <a:ext cx="362629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Refactor your apps using Azure container technologies and partners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4" name="Group 73">
            <a:extLst>
              <a:ext uri="{FF2B5EF4-FFF2-40B4-BE49-F238E27FC236}">
                <a16:creationId xmlns:a16="http://schemas.microsoft.com/office/drawing/2014/main" id="{54D5E88F-55D2-4B70-91AF-D5B5817A9AF7}"/>
              </a:ext>
            </a:extLst>
          </p:cNvPr>
          <p:cNvGrpSpPr/>
          <p:nvPr/>
        </p:nvGrpSpPr>
        <p:grpSpPr>
          <a:xfrm>
            <a:off x="8458619" y="-89842"/>
            <a:ext cx="3650525" cy="638856"/>
            <a:chOff x="8458619" y="-89842"/>
            <a:chExt cx="3650525" cy="638856"/>
          </a:xfrm>
        </p:grpSpPr>
        <p:pic>
          <p:nvPicPr>
            <p:cNvPr id="75" name="Picture 74">
              <a:extLst>
                <a:ext uri="{FF2B5EF4-FFF2-40B4-BE49-F238E27FC236}">
                  <a16:creationId xmlns:a16="http://schemas.microsoft.com/office/drawing/2014/main" id="{3F98F92A-C921-4220-B0E5-9B3BF705342B}"/>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0" name="AutoShape 46">
              <a:extLst>
                <a:ext uri="{FF2B5EF4-FFF2-40B4-BE49-F238E27FC236}">
                  <a16:creationId xmlns:a16="http://schemas.microsoft.com/office/drawing/2014/main" id="{CED920A2-D104-4DDF-8973-7F584CF26E3E}"/>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3A10F843-DB9B-42DA-9443-64109EF314DC}"/>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Send" title="Icon of a paper airplane">
            <a:extLst>
              <a:ext uri="{FF2B5EF4-FFF2-40B4-BE49-F238E27FC236}">
                <a16:creationId xmlns:a16="http://schemas.microsoft.com/office/drawing/2014/main" id="{4F7B63A0-6047-455A-AD0E-D33059113B11}"/>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504DD8D5-0EF7-4E65-A657-F66EB41B4EB2}"/>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67157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611445" y="899148"/>
            <a:ext cx="5043936" cy="1107996"/>
          </a:xfrm>
        </p:spPr>
        <p:txBody>
          <a:bodyPr>
            <a:normAutofit fontScale="90000"/>
          </a:bodyPr>
          <a:lstStyle/>
          <a:p>
            <a:r>
              <a:rPr lang="en-US"/>
              <a:t>Continuously optimize </a:t>
            </a:r>
            <a:br>
              <a:rPr lang="en-US"/>
            </a:br>
            <a:r>
              <a:rPr lang="en-US"/>
              <a:t>migrated resources  </a:t>
            </a:r>
          </a:p>
        </p:txBody>
      </p:sp>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611445" y="2354312"/>
            <a:ext cx="5258460" cy="3524042"/>
          </a:xfrm>
        </p:spPr>
        <p:txBody>
          <a:bodyPr/>
          <a:lstStyle/>
          <a:p>
            <a:pPr lvl="0">
              <a:spcBef>
                <a:spcPts val="1200"/>
              </a:spcBef>
            </a:pPr>
            <a:r>
              <a:rPr lang="en-US" sz="2400" dirty="0"/>
              <a:t>Azure Cost Management</a:t>
            </a:r>
          </a:p>
          <a:p>
            <a:pPr marL="285750" lvl="0" indent="-285750">
              <a:spcBef>
                <a:spcPts val="1200"/>
              </a:spcBef>
              <a:buFont typeface="Arial" panose="020B0604020202020204" pitchFamily="34" charset="0"/>
              <a:buChar char="•"/>
            </a:pPr>
            <a:r>
              <a:rPr lang="en-US" sz="1800" dirty="0"/>
              <a:t>Unified experience to optimize cloud spends</a:t>
            </a:r>
          </a:p>
          <a:p>
            <a:pPr marL="285750" lvl="2" indent="-285750">
              <a:spcBef>
                <a:spcPts val="600"/>
              </a:spcBef>
              <a:spcAft>
                <a:spcPts val="600"/>
              </a:spcAft>
              <a:buFont typeface="Arial" panose="020B0604020202020204" pitchFamily="34" charset="0"/>
              <a:buChar char="•"/>
            </a:pPr>
            <a:r>
              <a:rPr lang="en-US" sz="1800" dirty="0"/>
              <a:t>Built-in best practice recommendations (e.g., turn off idle VMs)</a:t>
            </a:r>
          </a:p>
          <a:p>
            <a:pPr lvl="0">
              <a:spcBef>
                <a:spcPts val="1200"/>
              </a:spcBef>
            </a:pPr>
            <a:r>
              <a:rPr lang="en-US" sz="2400" dirty="0"/>
              <a:t>Use Azure Hybrid Benefit and Azure Reserved Instances during or after migration </a:t>
            </a:r>
          </a:p>
          <a:p>
            <a:pPr lvl="0">
              <a:spcBef>
                <a:spcPts val="1200"/>
              </a:spcBef>
            </a:pPr>
            <a:r>
              <a:rPr lang="en-US" sz="2400" dirty="0"/>
              <a:t>Modernize for longer term value</a:t>
            </a: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101893" y="1796894"/>
            <a:ext cx="6146036" cy="3918507"/>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a:srcRect l="2899" t="8774" r="2880" b="28821"/>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a:srcRect r="3410"/>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pic>
        <p:nvPicPr>
          <p:cNvPr id="55" name="Picture 54">
            <a:extLst>
              <a:ext uri="{FF2B5EF4-FFF2-40B4-BE49-F238E27FC236}">
                <a16:creationId xmlns:a16="http://schemas.microsoft.com/office/drawing/2014/main" id="{924EED98-D89C-4EFE-933D-DCF353C60BCE}"/>
              </a:ext>
            </a:extLst>
          </p:cNvPr>
          <p:cNvPicPr>
            <a:picLocks noChangeAspect="1"/>
          </p:cNvPicPr>
          <p:nvPr/>
        </p:nvPicPr>
        <p:blipFill>
          <a:blip r:embed="rId5"/>
          <a:stretch>
            <a:fillRect/>
          </a:stretch>
        </p:blipFill>
        <p:spPr>
          <a:xfrm>
            <a:off x="8458619" y="180612"/>
            <a:ext cx="3650525" cy="368402"/>
          </a:xfrm>
          <a:prstGeom prst="rect">
            <a:avLst/>
          </a:prstGeom>
        </p:spPr>
      </p:pic>
      <p:grpSp>
        <p:nvGrpSpPr>
          <p:cNvPr id="56" name="Group 55">
            <a:extLst>
              <a:ext uri="{FF2B5EF4-FFF2-40B4-BE49-F238E27FC236}">
                <a16:creationId xmlns:a16="http://schemas.microsoft.com/office/drawing/2014/main" id="{5C31E3DE-AACF-498F-B827-9C67DB9927B5}"/>
              </a:ext>
            </a:extLst>
          </p:cNvPr>
          <p:cNvGrpSpPr/>
          <p:nvPr/>
        </p:nvGrpSpPr>
        <p:grpSpPr>
          <a:xfrm>
            <a:off x="10194407" y="0"/>
            <a:ext cx="707968" cy="789805"/>
            <a:chOff x="2861972" y="3280213"/>
            <a:chExt cx="707968" cy="789805"/>
          </a:xfrm>
        </p:grpSpPr>
        <p:sp>
          <p:nvSpPr>
            <p:cNvPr id="57" name="Rectangle 56">
              <a:extLst>
                <a:ext uri="{FF2B5EF4-FFF2-40B4-BE49-F238E27FC236}">
                  <a16:creationId xmlns:a16="http://schemas.microsoft.com/office/drawing/2014/main" id="{AC101CF7-514A-4904-A89F-B9BACE19FDE9}"/>
                </a:ext>
              </a:extLst>
            </p:cNvPr>
            <p:cNvSpPr/>
            <p:nvPr/>
          </p:nvSpPr>
          <p:spPr bwMode="auto">
            <a:xfrm>
              <a:off x="2861972" y="3280213"/>
              <a:ext cx="707968"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7BE2B138-0E8E-4301-BE21-9173DBB9831C}"/>
                </a:ext>
              </a:extLst>
            </p:cNvPr>
            <p:cNvSpPr/>
            <p:nvPr/>
          </p:nvSpPr>
          <p:spPr bwMode="auto">
            <a:xfrm>
              <a:off x="2882485" y="3745213"/>
              <a:ext cx="666942" cy="183991"/>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Optimize</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9" name="Group 58">
              <a:extLst>
                <a:ext uri="{FF2B5EF4-FFF2-40B4-BE49-F238E27FC236}">
                  <a16:creationId xmlns:a16="http://schemas.microsoft.com/office/drawing/2014/main" id="{5A5F4DC4-75FC-4C1D-8911-870DEE9CBFD6}"/>
                </a:ext>
              </a:extLst>
            </p:cNvPr>
            <p:cNvGrpSpPr/>
            <p:nvPr/>
          </p:nvGrpSpPr>
          <p:grpSpPr>
            <a:xfrm>
              <a:off x="2972667" y="3344506"/>
              <a:ext cx="486578" cy="400707"/>
              <a:chOff x="10082121" y="5760490"/>
              <a:chExt cx="536745" cy="442025"/>
            </a:xfrm>
          </p:grpSpPr>
          <p:sp>
            <p:nvSpPr>
              <p:cNvPr id="60" name="Freeform 1403">
                <a:extLst>
                  <a:ext uri="{FF2B5EF4-FFF2-40B4-BE49-F238E27FC236}">
                    <a16:creationId xmlns:a16="http://schemas.microsoft.com/office/drawing/2014/main" id="{CD742807-4298-4713-AC55-13598D1E7CF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1404">
                <a:extLst>
                  <a:ext uri="{FF2B5EF4-FFF2-40B4-BE49-F238E27FC236}">
                    <a16:creationId xmlns:a16="http://schemas.microsoft.com/office/drawing/2014/main" id="{D13C41D2-5C0F-496A-800F-7A0A3D29362F}"/>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405">
                <a:extLst>
                  <a:ext uri="{FF2B5EF4-FFF2-40B4-BE49-F238E27FC236}">
                    <a16:creationId xmlns:a16="http://schemas.microsoft.com/office/drawing/2014/main" id="{8265EC43-00C9-4F8A-AE44-809E512AAFFF}"/>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1406">
                <a:extLst>
                  <a:ext uri="{FF2B5EF4-FFF2-40B4-BE49-F238E27FC236}">
                    <a16:creationId xmlns:a16="http://schemas.microsoft.com/office/drawing/2014/main" id="{EBF004C2-18F1-4087-A6B0-B8045B29D83A}"/>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07">
                <a:extLst>
                  <a:ext uri="{FF2B5EF4-FFF2-40B4-BE49-F238E27FC236}">
                    <a16:creationId xmlns:a16="http://schemas.microsoft.com/office/drawing/2014/main" id="{EB281AA8-B6AF-4E2A-8B46-54B7A08F8AD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408">
                <a:extLst>
                  <a:ext uri="{FF2B5EF4-FFF2-40B4-BE49-F238E27FC236}">
                    <a16:creationId xmlns:a16="http://schemas.microsoft.com/office/drawing/2014/main" id="{3AC4CD93-4B43-4670-A858-0B49207A3A76}"/>
                  </a:ext>
                </a:extLst>
              </p:cNvPr>
              <p:cNvSpPr>
                <a:spLocks/>
              </p:cNvSpPr>
              <p:nvPr/>
            </p:nvSpPr>
            <p:spPr bwMode="auto">
              <a:xfrm>
                <a:off x="10297870" y="5902571"/>
                <a:ext cx="178916"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17202174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413233975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a:xfrm>
            <a:off x="336412" y="435826"/>
            <a:ext cx="11018520" cy="1292662"/>
          </a:xfrm>
        </p:spPr>
        <p:txBody>
          <a:bodyPr>
            <a:normAutofit fontScale="90000"/>
          </a:bodyPr>
          <a:lstStyle/>
          <a:p>
            <a:r>
              <a:rPr lang="en-US" spc="-100" dirty="0"/>
              <a:t>Azure.com/Migration</a:t>
            </a:r>
            <a:br>
              <a:rPr lang="en-US" spc="-100" dirty="0"/>
            </a:br>
            <a:r>
              <a:rPr lang="en-US" sz="2400" spc="0" dirty="0">
                <a:solidFill>
                  <a:schemeClr val="accent3"/>
                </a:solidFill>
                <a:cs typeface="Segoe UI Semilight" panose="020B0402040204020203" pitchFamily="34" charset="0"/>
              </a:rPr>
              <a:t>All things migration</a:t>
            </a:r>
            <a:br>
              <a:rPr lang="en-US" sz="2400" spc="0" dirty="0">
                <a:solidFill>
                  <a:schemeClr val="accent3"/>
                </a:solidFill>
                <a:cs typeface="Segoe UI Semilight" panose="020B0402040204020203" pitchFamily="34" charset="0"/>
              </a:rPr>
            </a:br>
            <a:endParaRPr lang="en-US" sz="2400" spc="0" dirty="0">
              <a:solidFill>
                <a:schemeClr val="accent3"/>
              </a:solidFill>
              <a:cs typeface="Segoe UI Semilight" panose="020B0402040204020203" pitchFamily="34" charset="0"/>
            </a:endParaRPr>
          </a:p>
        </p:txBody>
      </p:sp>
      <p:pic>
        <p:nvPicPr>
          <p:cNvPr id="7" name="scrollAugust">
            <a:hlinkClick r:id="" action="ppaction://media"/>
            <a:extLst>
              <a:ext uri="{FF2B5EF4-FFF2-40B4-BE49-F238E27FC236}">
                <a16:creationId xmlns:a16="http://schemas.microsoft.com/office/drawing/2014/main" id="{A5A07F7D-3CE1-4359-B650-6D5A4D2203E5}"/>
              </a:ext>
            </a:extLst>
          </p:cNvPr>
          <p:cNvPicPr>
            <a:picLocks noChangeAspect="1"/>
          </p:cNvPicPr>
          <p:nvPr>
            <a:videoFile r:link="rId1"/>
            <p:extLst>
              <p:ext uri="{DAA4B4D4-6D71-4841-9C94-3DE7FCFB9230}">
                <p14:media xmlns:p14="http://schemas.microsoft.com/office/powerpoint/2010/main" r:embed="rId2">
                  <p14:trim st="1937" end="2161.3"/>
                </p14:media>
              </p:ext>
            </p:extLst>
          </p:nvPr>
        </p:nvPicPr>
        <p:blipFill>
          <a:blip r:embed="rId5"/>
          <a:stretch>
            <a:fillRect/>
          </a:stretch>
        </p:blipFill>
        <p:spPr>
          <a:xfrm>
            <a:off x="6387157" y="2148251"/>
            <a:ext cx="5579187" cy="3138293"/>
          </a:xfrm>
          <a:prstGeom prst="rect">
            <a:avLst/>
          </a:prstGeom>
          <a:effectLst>
            <a:outerShdw blurRad="50800" dist="38100" dir="2700000" algn="tl" rotWithShape="0">
              <a:prstClr val="black">
                <a:alpha val="40000"/>
              </a:prstClr>
            </a:outerShdw>
          </a:effectLst>
          <a:scene3d>
            <a:camera prst="perspectiveLeft"/>
            <a:lightRig rig="threePt" dir="t"/>
          </a:scene3d>
        </p:spPr>
      </p:pic>
      <p:sp>
        <p:nvSpPr>
          <p:cNvPr id="8" name="Title 1">
            <a:extLst>
              <a:ext uri="{FF2B5EF4-FFF2-40B4-BE49-F238E27FC236}">
                <a16:creationId xmlns:a16="http://schemas.microsoft.com/office/drawing/2014/main" id="{F3E2A3F2-E493-4876-81EA-0E5219F002FE}"/>
              </a:ext>
            </a:extLst>
          </p:cNvPr>
          <p:cNvSpPr txBox="1">
            <a:spLocks/>
          </p:cNvSpPr>
          <p:nvPr/>
        </p:nvSpPr>
        <p:spPr>
          <a:xfrm>
            <a:off x="225656" y="3914119"/>
            <a:ext cx="1644425"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journey and strategies</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9" name="TextBox 8">
            <a:extLst>
              <a:ext uri="{FF2B5EF4-FFF2-40B4-BE49-F238E27FC236}">
                <a16:creationId xmlns:a16="http://schemas.microsoft.com/office/drawing/2014/main" id="{99ABE29D-BC4A-4DC5-850A-9F2FE859CC67}"/>
              </a:ext>
            </a:extLst>
          </p:cNvPr>
          <p:cNvSpPr txBox="1"/>
          <p:nvPr/>
        </p:nvSpPr>
        <p:spPr>
          <a:xfrm>
            <a:off x="376231" y="3133800"/>
            <a:ext cx="1527662"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Guidance</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Title 1">
            <a:extLst>
              <a:ext uri="{FF2B5EF4-FFF2-40B4-BE49-F238E27FC236}">
                <a16:creationId xmlns:a16="http://schemas.microsoft.com/office/drawing/2014/main" id="{74410082-9EEE-40C3-8333-59CDCBF14565}"/>
              </a:ext>
            </a:extLst>
          </p:cNvPr>
          <p:cNvSpPr txBox="1">
            <a:spLocks/>
          </p:cNvSpPr>
          <p:nvPr/>
        </p:nvSpPr>
        <p:spPr>
          <a:xfrm>
            <a:off x="4674776" y="3914119"/>
            <a:ext cx="1828801"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experts</a:t>
            </a:r>
          </a:p>
        </p:txBody>
      </p:sp>
      <p:sp>
        <p:nvSpPr>
          <p:cNvPr id="11" name="TextBox 10">
            <a:extLst>
              <a:ext uri="{FF2B5EF4-FFF2-40B4-BE49-F238E27FC236}">
                <a16:creationId xmlns:a16="http://schemas.microsoft.com/office/drawing/2014/main" id="{A8F1B76C-DF04-43E6-A339-6F1EF04EA37D}"/>
              </a:ext>
            </a:extLst>
          </p:cNvPr>
          <p:cNvSpPr txBox="1"/>
          <p:nvPr/>
        </p:nvSpPr>
        <p:spPr>
          <a:xfrm>
            <a:off x="4918214" y="3133800"/>
            <a:ext cx="1352037"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Partners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34D98B5B-C2AE-45C2-B012-8F63E932B96D}"/>
              </a:ext>
            </a:extLst>
          </p:cNvPr>
          <p:cNvSpPr txBox="1">
            <a:spLocks/>
          </p:cNvSpPr>
          <p:nvPr/>
        </p:nvSpPr>
        <p:spPr>
          <a:xfrm>
            <a:off x="2435267" y="3914119"/>
            <a:ext cx="1828800"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Right tools for the job</a:t>
            </a:r>
          </a:p>
        </p:txBody>
      </p:sp>
      <p:sp>
        <p:nvSpPr>
          <p:cNvPr id="13" name="TextBox 12">
            <a:extLst>
              <a:ext uri="{FF2B5EF4-FFF2-40B4-BE49-F238E27FC236}">
                <a16:creationId xmlns:a16="http://schemas.microsoft.com/office/drawing/2014/main" id="{C4671587-FACF-49B1-A113-2BF825189EBC}"/>
              </a:ext>
            </a:extLst>
          </p:cNvPr>
          <p:cNvSpPr txBox="1"/>
          <p:nvPr/>
        </p:nvSpPr>
        <p:spPr>
          <a:xfrm>
            <a:off x="2927885" y="3133800"/>
            <a:ext cx="843564"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Tools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BD64322C-0625-4891-A857-D3E3B316D1A9}"/>
              </a:ext>
            </a:extLst>
          </p:cNvPr>
          <p:cNvCxnSpPr/>
          <p:nvPr/>
        </p:nvCxnSpPr>
        <p:spPr>
          <a:xfrm>
            <a:off x="225655" y="3795881"/>
            <a:ext cx="1828800" cy="0"/>
          </a:xfrm>
          <a:prstGeom prst="line">
            <a:avLst/>
          </a:prstGeom>
          <a:noFill/>
          <a:ln w="19050" cap="flat" cmpd="sng" algn="ctr">
            <a:solidFill>
              <a:schemeClr val="accent3"/>
            </a:solidFill>
            <a:prstDash val="solid"/>
            <a:headEnd type="none"/>
            <a:tailEnd type="none"/>
          </a:ln>
          <a:effectLst/>
        </p:spPr>
      </p:cxnSp>
      <p:cxnSp>
        <p:nvCxnSpPr>
          <p:cNvPr id="15" name="Straight Connector 14">
            <a:extLst>
              <a:ext uri="{FF2B5EF4-FFF2-40B4-BE49-F238E27FC236}">
                <a16:creationId xmlns:a16="http://schemas.microsoft.com/office/drawing/2014/main" id="{EE9755A9-B331-4BD5-A6E1-16FAD097A325}"/>
              </a:ext>
            </a:extLst>
          </p:cNvPr>
          <p:cNvCxnSpPr/>
          <p:nvPr/>
        </p:nvCxnSpPr>
        <p:spPr>
          <a:xfrm>
            <a:off x="2435267" y="3795881"/>
            <a:ext cx="1828800" cy="0"/>
          </a:xfrm>
          <a:prstGeom prst="line">
            <a:avLst/>
          </a:prstGeom>
          <a:noFill/>
          <a:ln w="19050" cap="flat" cmpd="sng" algn="ctr">
            <a:solidFill>
              <a:schemeClr val="accent3"/>
            </a:solidFill>
            <a:prstDash val="solid"/>
            <a:headEnd type="none"/>
            <a:tailEnd type="none"/>
          </a:ln>
          <a:effectLst/>
        </p:spPr>
      </p:cxnSp>
      <p:cxnSp>
        <p:nvCxnSpPr>
          <p:cNvPr id="16" name="Straight Connector 15">
            <a:extLst>
              <a:ext uri="{FF2B5EF4-FFF2-40B4-BE49-F238E27FC236}">
                <a16:creationId xmlns:a16="http://schemas.microsoft.com/office/drawing/2014/main" id="{F6216454-D668-4E76-86BA-C7B04699532B}"/>
              </a:ext>
            </a:extLst>
          </p:cNvPr>
          <p:cNvCxnSpPr/>
          <p:nvPr/>
        </p:nvCxnSpPr>
        <p:spPr>
          <a:xfrm>
            <a:off x="4679831" y="3795881"/>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34423078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B8830-9D64-4220-9D7E-47F498688F20}"/>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7495BBA5-B62F-48F9-B239-7F2813E1977D}"/>
              </a:ext>
            </a:extLst>
          </p:cNvPr>
          <p:cNvSpPr>
            <a:spLocks noGrp="1"/>
          </p:cNvSpPr>
          <p:nvPr>
            <p:ph type="title"/>
          </p:nvPr>
        </p:nvSpPr>
        <p:spPr>
          <a:xfrm>
            <a:off x="269240" y="354826"/>
            <a:ext cx="4039713" cy="1661993"/>
          </a:xfrm>
        </p:spPr>
        <p:txBody>
          <a:bodyPr>
            <a:normAutofit fontScale="90000"/>
          </a:bodyPr>
          <a:lstStyle/>
          <a:p>
            <a:r>
              <a:rPr lang="en-US" dirty="0">
                <a:solidFill>
                  <a:schemeClr val="tx1"/>
                </a:solidFill>
              </a:rPr>
              <a:t>Keep up to date on your Azure skills as you migrate </a:t>
            </a:r>
          </a:p>
        </p:txBody>
      </p:sp>
      <p:sp>
        <p:nvSpPr>
          <p:cNvPr id="25" name="Rectangle 24">
            <a:extLst>
              <a:ext uri="{FF2B5EF4-FFF2-40B4-BE49-F238E27FC236}">
                <a16:creationId xmlns:a16="http://schemas.microsoft.com/office/drawing/2014/main" id="{2EF3020E-70A2-42EC-863D-9ABB1AC81F60}"/>
              </a:ext>
            </a:extLst>
          </p:cNvPr>
          <p:cNvSpPr/>
          <p:nvPr/>
        </p:nvSpPr>
        <p:spPr>
          <a:xfrm>
            <a:off x="705966" y="2712171"/>
            <a:ext cx="3490253" cy="51436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Microsoft.com/Learn</a:t>
            </a:r>
          </a:p>
        </p:txBody>
      </p:sp>
      <p:sp>
        <p:nvSpPr>
          <p:cNvPr id="33" name="arrow_15">
            <a:extLst>
              <a:ext uri="{FF2B5EF4-FFF2-40B4-BE49-F238E27FC236}">
                <a16:creationId xmlns:a16="http://schemas.microsoft.com/office/drawing/2014/main" id="{CF4427DA-3BE5-41F8-9579-D2A42D304750}"/>
              </a:ext>
            </a:extLst>
          </p:cNvPr>
          <p:cNvSpPr>
            <a:spLocks noChangeAspect="1" noEditPoints="1"/>
          </p:cNvSpPr>
          <p:nvPr/>
        </p:nvSpPr>
        <p:spPr bwMode="auto">
          <a:xfrm>
            <a:off x="338536" y="2747604"/>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Title 1">
            <a:extLst>
              <a:ext uri="{FF2B5EF4-FFF2-40B4-BE49-F238E27FC236}">
                <a16:creationId xmlns:a16="http://schemas.microsoft.com/office/drawing/2014/main" id="{F79B5945-18F5-4DB7-9F08-92056DF51277}"/>
              </a:ext>
            </a:extLst>
          </p:cNvPr>
          <p:cNvSpPr txBox="1">
            <a:spLocks/>
          </p:cNvSpPr>
          <p:nvPr/>
        </p:nvSpPr>
        <p:spPr>
          <a:xfrm>
            <a:off x="1033587" y="3651908"/>
            <a:ext cx="4168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Build skills quickly</a:t>
            </a:r>
          </a:p>
        </p:txBody>
      </p:sp>
      <p:sp>
        <p:nvSpPr>
          <p:cNvPr id="51" name="Title 1">
            <a:extLst>
              <a:ext uri="{FF2B5EF4-FFF2-40B4-BE49-F238E27FC236}">
                <a16:creationId xmlns:a16="http://schemas.microsoft.com/office/drawing/2014/main" id="{4E855849-5C84-4C82-8FD0-9551EA63C4B5}"/>
              </a:ext>
            </a:extLst>
          </p:cNvPr>
          <p:cNvSpPr txBox="1">
            <a:spLocks/>
          </p:cNvSpPr>
          <p:nvPr/>
        </p:nvSpPr>
        <p:spPr>
          <a:xfrm>
            <a:off x="874676" y="4298065"/>
            <a:ext cx="7076653"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Measure Azure skill proficiency </a:t>
            </a:r>
          </a:p>
        </p:txBody>
      </p:sp>
      <p:sp>
        <p:nvSpPr>
          <p:cNvPr id="52" name="Title 1">
            <a:extLst>
              <a:ext uri="{FF2B5EF4-FFF2-40B4-BE49-F238E27FC236}">
                <a16:creationId xmlns:a16="http://schemas.microsoft.com/office/drawing/2014/main" id="{A399DC8F-49A6-4882-A504-33884E419A51}"/>
              </a:ext>
            </a:extLst>
          </p:cNvPr>
          <p:cNvSpPr txBox="1">
            <a:spLocks/>
          </p:cNvSpPr>
          <p:nvPr/>
        </p:nvSpPr>
        <p:spPr>
          <a:xfrm>
            <a:off x="874677" y="4989906"/>
            <a:ext cx="4858386"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Role based certification &amp; training</a:t>
            </a:r>
          </a:p>
        </p:txBody>
      </p:sp>
      <p:pic>
        <p:nvPicPr>
          <p:cNvPr id="54" name="Picture Placeholder 22">
            <a:extLst>
              <a:ext uri="{FF2B5EF4-FFF2-40B4-BE49-F238E27FC236}">
                <a16:creationId xmlns:a16="http://schemas.microsoft.com/office/drawing/2014/main" id="{1BC23679-4249-4FDF-A3FC-D84D7A99DA21}"/>
              </a:ext>
            </a:extLst>
          </p:cNvPr>
          <p:cNvPicPr>
            <a:picLocks noChangeAspect="1"/>
          </p:cNvPicPr>
          <p:nvPr/>
        </p:nvPicPr>
        <p:blipFill>
          <a:blip r:embed="rId3"/>
          <a:srcRect l="3184" r="3184"/>
          <a:stretch>
            <a:fillRect/>
          </a:stretch>
        </p:blipFill>
        <p:spPr>
          <a:xfrm>
            <a:off x="6754280" y="1813340"/>
            <a:ext cx="4805542" cy="4379861"/>
          </a:xfrm>
          <a:prstGeom prst="rect">
            <a:avLst/>
          </a:prstGeom>
          <a:ln>
            <a:noFill/>
          </a:ln>
        </p:spPr>
      </p:pic>
      <p:sp>
        <p:nvSpPr>
          <p:cNvPr id="2" name="TextBox 1">
            <a:extLst>
              <a:ext uri="{FF2B5EF4-FFF2-40B4-BE49-F238E27FC236}">
                <a16:creationId xmlns:a16="http://schemas.microsoft.com/office/drawing/2014/main" id="{D5DECF2B-A707-42FA-8E41-6780C28C97F1}"/>
              </a:ext>
            </a:extLst>
          </p:cNvPr>
          <p:cNvSpPr txBox="1"/>
          <p:nvPr/>
        </p:nvSpPr>
        <p:spPr>
          <a:xfrm>
            <a:off x="6754280" y="217714"/>
            <a:ext cx="4805542" cy="141104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1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Announcing</a:t>
            </a: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free migration course </a:t>
            </a:r>
            <a:b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Assessing and Planning Azure Migration</a:t>
            </a: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968707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00C43C-CE8A-414F-9B32-9D0151149D7F}"/>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1BFD3223-1DB1-4BB3-B817-966163FC3C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16649" y="508738"/>
            <a:ext cx="5054702" cy="5840523"/>
          </a:xfrm>
          <a:prstGeom prst="rect">
            <a:avLst/>
          </a:prstGeom>
          <a:noFill/>
          <a:ln>
            <a:noFill/>
          </a:ln>
        </p:spPr>
      </p:pic>
      <p:sp>
        <p:nvSpPr>
          <p:cNvPr id="3" name="Title 1">
            <a:extLst>
              <a:ext uri="{FF2B5EF4-FFF2-40B4-BE49-F238E27FC236}">
                <a16:creationId xmlns:a16="http://schemas.microsoft.com/office/drawing/2014/main" id="{EDEF12E2-3BA5-4000-A1D5-687B35857D24}"/>
              </a:ext>
            </a:extLst>
          </p:cNvPr>
          <p:cNvSpPr txBox="1">
            <a:spLocks/>
          </p:cNvSpPr>
          <p:nvPr/>
        </p:nvSpPr>
        <p:spPr>
          <a:xfrm>
            <a:off x="502623" y="2647059"/>
            <a:ext cx="5593377" cy="984885"/>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t>Build your case: </a:t>
            </a:r>
            <a:b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br>
            <a: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t>Azure TCO calculator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rPr>
              <a:t>Azure.com/</a:t>
            </a:r>
            <a:r>
              <a:rPr kumimoji="0" lang="en-US" sz="2800" b="1" i="0" u="none" strike="noStrike" kern="1200" cap="none" spc="-100" normalizeH="0" baseline="0" noProof="0" err="1">
                <a:ln w="3175">
                  <a:noFill/>
                </a:ln>
                <a:solidFill>
                  <a:srgbClr val="1A1A1A"/>
                </a:solidFill>
                <a:effectLst/>
                <a:uLnTx/>
                <a:uFillTx/>
                <a:latin typeface="Segoe UI Semibold"/>
                <a:ea typeface="+mn-ea"/>
                <a:cs typeface="Segoe UI" pitchFamily="34" charset="0"/>
              </a:rPr>
              <a:t>tco</a:t>
            </a:r>
            <a:r>
              <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rPr>
              <a:t> </a:t>
            </a:r>
            <a:endParaRPr kumimoji="0" lang="en-US" sz="2800" b="1" i="0" u="none" strike="noStrike" kern="1200" cap="none" spc="0" normalizeH="0" baseline="0" noProof="0">
              <a:ln w="3175">
                <a:noFill/>
              </a:ln>
              <a:solidFill>
                <a:srgbClr val="1A1A1A"/>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6624483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71621" y="1619559"/>
            <a:ext cx="3390258" cy="2770316"/>
            <a:chOff x="7467600" y="802134"/>
            <a:chExt cx="4202693" cy="3434191"/>
          </a:xfrm>
        </p:grpSpPr>
        <p:sp>
          <p:nvSpPr>
            <p:cNvPr id="49" name="Freeform 5"/>
            <p:cNvSpPr>
              <a:spLocks/>
            </p:cNvSpPr>
            <p:nvPr/>
          </p:nvSpPr>
          <p:spPr bwMode="auto">
            <a:xfrm rot="10800000">
              <a:off x="10075842" y="2653609"/>
              <a:ext cx="1548079" cy="1582716"/>
            </a:xfrm>
            <a:custGeom>
              <a:avLst/>
              <a:gdLst>
                <a:gd name="T0" fmla="*/ 392 w 434"/>
                <a:gd name="T1" fmla="*/ 0 h 443"/>
                <a:gd name="T2" fmla="*/ 42 w 434"/>
                <a:gd name="T3" fmla="*/ 0 h 443"/>
                <a:gd name="T4" fmla="*/ 0 w 434"/>
                <a:gd name="T5" fmla="*/ 42 h 443"/>
                <a:gd name="T6" fmla="*/ 0 w 434"/>
                <a:gd name="T7" fmla="*/ 401 h 443"/>
                <a:gd name="T8" fmla="*/ 42 w 434"/>
                <a:gd name="T9" fmla="*/ 443 h 443"/>
                <a:gd name="T10" fmla="*/ 360 w 434"/>
                <a:gd name="T11" fmla="*/ 443 h 443"/>
                <a:gd name="T12" fmla="*/ 360 w 434"/>
                <a:gd name="T13" fmla="*/ 423 h 443"/>
                <a:gd name="T14" fmla="*/ 42 w 434"/>
                <a:gd name="T15" fmla="*/ 423 h 443"/>
                <a:gd name="T16" fmla="*/ 20 w 434"/>
                <a:gd name="T17" fmla="*/ 401 h 443"/>
                <a:gd name="T18" fmla="*/ 20 w 434"/>
                <a:gd name="T19" fmla="*/ 42 h 443"/>
                <a:gd name="T20" fmla="*/ 42 w 434"/>
                <a:gd name="T21" fmla="*/ 20 h 443"/>
                <a:gd name="T22" fmla="*/ 392 w 434"/>
                <a:gd name="T23" fmla="*/ 20 h 443"/>
                <a:gd name="T24" fmla="*/ 414 w 434"/>
                <a:gd name="T25" fmla="*/ 42 h 443"/>
                <a:gd name="T26" fmla="*/ 414 w 434"/>
                <a:gd name="T27" fmla="*/ 401 h 443"/>
                <a:gd name="T28" fmla="*/ 392 w 434"/>
                <a:gd name="T29" fmla="*/ 423 h 443"/>
                <a:gd name="T30" fmla="*/ 391 w 434"/>
                <a:gd name="T31" fmla="*/ 423 h 443"/>
                <a:gd name="T32" fmla="*/ 391 w 434"/>
                <a:gd name="T33" fmla="*/ 443 h 443"/>
                <a:gd name="T34" fmla="*/ 392 w 434"/>
                <a:gd name="T35" fmla="*/ 443 h 443"/>
                <a:gd name="T36" fmla="*/ 434 w 434"/>
                <a:gd name="T37" fmla="*/ 401 h 443"/>
                <a:gd name="T38" fmla="*/ 434 w 434"/>
                <a:gd name="T39" fmla="*/ 42 h 443"/>
                <a:gd name="T40" fmla="*/ 392 w 434"/>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4" h="443">
                  <a:moveTo>
                    <a:pt x="392" y="0"/>
                  </a:moveTo>
                  <a:cubicBezTo>
                    <a:pt x="42" y="0"/>
                    <a:pt x="42" y="0"/>
                    <a:pt x="42" y="0"/>
                  </a:cubicBezTo>
                  <a:cubicBezTo>
                    <a:pt x="19" y="0"/>
                    <a:pt x="0" y="19"/>
                    <a:pt x="0" y="42"/>
                  </a:cubicBezTo>
                  <a:cubicBezTo>
                    <a:pt x="0" y="401"/>
                    <a:pt x="0" y="401"/>
                    <a:pt x="0" y="401"/>
                  </a:cubicBezTo>
                  <a:cubicBezTo>
                    <a:pt x="0" y="424"/>
                    <a:pt x="19" y="443"/>
                    <a:pt x="42" y="443"/>
                  </a:cubicBezTo>
                  <a:cubicBezTo>
                    <a:pt x="360" y="443"/>
                    <a:pt x="360" y="443"/>
                    <a:pt x="360" y="443"/>
                  </a:cubicBezTo>
                  <a:cubicBezTo>
                    <a:pt x="360" y="423"/>
                    <a:pt x="360" y="423"/>
                    <a:pt x="360" y="423"/>
                  </a:cubicBezTo>
                  <a:cubicBezTo>
                    <a:pt x="42" y="423"/>
                    <a:pt x="42" y="423"/>
                    <a:pt x="42" y="423"/>
                  </a:cubicBezTo>
                  <a:cubicBezTo>
                    <a:pt x="30" y="423"/>
                    <a:pt x="20" y="413"/>
                    <a:pt x="20" y="401"/>
                  </a:cubicBezTo>
                  <a:cubicBezTo>
                    <a:pt x="20" y="42"/>
                    <a:pt x="20" y="42"/>
                    <a:pt x="20" y="42"/>
                  </a:cubicBezTo>
                  <a:cubicBezTo>
                    <a:pt x="20" y="30"/>
                    <a:pt x="30" y="20"/>
                    <a:pt x="42" y="20"/>
                  </a:cubicBezTo>
                  <a:cubicBezTo>
                    <a:pt x="392" y="20"/>
                    <a:pt x="392" y="20"/>
                    <a:pt x="392" y="20"/>
                  </a:cubicBezTo>
                  <a:cubicBezTo>
                    <a:pt x="404" y="20"/>
                    <a:pt x="414" y="30"/>
                    <a:pt x="414" y="42"/>
                  </a:cubicBezTo>
                  <a:cubicBezTo>
                    <a:pt x="414" y="401"/>
                    <a:pt x="414" y="401"/>
                    <a:pt x="414" y="401"/>
                  </a:cubicBezTo>
                  <a:cubicBezTo>
                    <a:pt x="414" y="413"/>
                    <a:pt x="404" y="423"/>
                    <a:pt x="392" y="423"/>
                  </a:cubicBezTo>
                  <a:cubicBezTo>
                    <a:pt x="391" y="423"/>
                    <a:pt x="391" y="423"/>
                    <a:pt x="391" y="423"/>
                  </a:cubicBezTo>
                  <a:cubicBezTo>
                    <a:pt x="391" y="443"/>
                    <a:pt x="391" y="443"/>
                    <a:pt x="391" y="443"/>
                  </a:cubicBezTo>
                  <a:cubicBezTo>
                    <a:pt x="392" y="443"/>
                    <a:pt x="392" y="443"/>
                    <a:pt x="392" y="443"/>
                  </a:cubicBezTo>
                  <a:cubicBezTo>
                    <a:pt x="415" y="443"/>
                    <a:pt x="434" y="424"/>
                    <a:pt x="434" y="401"/>
                  </a:cubicBezTo>
                  <a:cubicBezTo>
                    <a:pt x="434" y="42"/>
                    <a:pt x="434" y="42"/>
                    <a:pt x="434" y="42"/>
                  </a:cubicBezTo>
                  <a:cubicBezTo>
                    <a:pt x="434" y="19"/>
                    <a:pt x="415" y="0"/>
                    <a:pt x="39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0" name="Freeform 6"/>
            <p:cNvSpPr>
              <a:spLocks/>
            </p:cNvSpPr>
            <p:nvPr/>
          </p:nvSpPr>
          <p:spPr bwMode="auto">
            <a:xfrm rot="10800000">
              <a:off x="7467600" y="2653609"/>
              <a:ext cx="1545067" cy="1582716"/>
            </a:xfrm>
            <a:custGeom>
              <a:avLst/>
              <a:gdLst>
                <a:gd name="T0" fmla="*/ 391 w 433"/>
                <a:gd name="T1" fmla="*/ 0 h 443"/>
                <a:gd name="T2" fmla="*/ 42 w 433"/>
                <a:gd name="T3" fmla="*/ 0 h 443"/>
                <a:gd name="T4" fmla="*/ 0 w 433"/>
                <a:gd name="T5" fmla="*/ 42 h 443"/>
                <a:gd name="T6" fmla="*/ 0 w 433"/>
                <a:gd name="T7" fmla="*/ 401 h 443"/>
                <a:gd name="T8" fmla="*/ 42 w 433"/>
                <a:gd name="T9" fmla="*/ 443 h 443"/>
                <a:gd name="T10" fmla="*/ 47 w 433"/>
                <a:gd name="T11" fmla="*/ 443 h 443"/>
                <a:gd name="T12" fmla="*/ 47 w 433"/>
                <a:gd name="T13" fmla="*/ 423 h 443"/>
                <a:gd name="T14" fmla="*/ 42 w 433"/>
                <a:gd name="T15" fmla="*/ 423 h 443"/>
                <a:gd name="T16" fmla="*/ 20 w 433"/>
                <a:gd name="T17" fmla="*/ 401 h 443"/>
                <a:gd name="T18" fmla="*/ 20 w 433"/>
                <a:gd name="T19" fmla="*/ 42 h 443"/>
                <a:gd name="T20" fmla="*/ 42 w 433"/>
                <a:gd name="T21" fmla="*/ 20 h 443"/>
                <a:gd name="T22" fmla="*/ 391 w 433"/>
                <a:gd name="T23" fmla="*/ 20 h 443"/>
                <a:gd name="T24" fmla="*/ 413 w 433"/>
                <a:gd name="T25" fmla="*/ 42 h 443"/>
                <a:gd name="T26" fmla="*/ 413 w 433"/>
                <a:gd name="T27" fmla="*/ 401 h 443"/>
                <a:gd name="T28" fmla="*/ 391 w 433"/>
                <a:gd name="T29" fmla="*/ 423 h 443"/>
                <a:gd name="T30" fmla="*/ 68 w 433"/>
                <a:gd name="T31" fmla="*/ 423 h 443"/>
                <a:gd name="T32" fmla="*/ 68 w 433"/>
                <a:gd name="T33" fmla="*/ 443 h 443"/>
                <a:gd name="T34" fmla="*/ 391 w 433"/>
                <a:gd name="T35" fmla="*/ 443 h 443"/>
                <a:gd name="T36" fmla="*/ 433 w 433"/>
                <a:gd name="T37" fmla="*/ 401 h 443"/>
                <a:gd name="T38" fmla="*/ 433 w 433"/>
                <a:gd name="T39" fmla="*/ 42 h 443"/>
                <a:gd name="T40" fmla="*/ 391 w 433"/>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3" h="443">
                  <a:moveTo>
                    <a:pt x="391" y="0"/>
                  </a:moveTo>
                  <a:cubicBezTo>
                    <a:pt x="42" y="0"/>
                    <a:pt x="42" y="0"/>
                    <a:pt x="42" y="0"/>
                  </a:cubicBezTo>
                  <a:cubicBezTo>
                    <a:pt x="18" y="0"/>
                    <a:pt x="0" y="19"/>
                    <a:pt x="0" y="42"/>
                  </a:cubicBezTo>
                  <a:cubicBezTo>
                    <a:pt x="0" y="401"/>
                    <a:pt x="0" y="401"/>
                    <a:pt x="0" y="401"/>
                  </a:cubicBezTo>
                  <a:cubicBezTo>
                    <a:pt x="0" y="424"/>
                    <a:pt x="18" y="443"/>
                    <a:pt x="42" y="443"/>
                  </a:cubicBezTo>
                  <a:cubicBezTo>
                    <a:pt x="47" y="443"/>
                    <a:pt x="47" y="443"/>
                    <a:pt x="47" y="443"/>
                  </a:cubicBezTo>
                  <a:cubicBezTo>
                    <a:pt x="47" y="423"/>
                    <a:pt x="47" y="423"/>
                    <a:pt x="47" y="423"/>
                  </a:cubicBezTo>
                  <a:cubicBezTo>
                    <a:pt x="42" y="423"/>
                    <a:pt x="42" y="423"/>
                    <a:pt x="42" y="423"/>
                  </a:cubicBezTo>
                  <a:cubicBezTo>
                    <a:pt x="29" y="423"/>
                    <a:pt x="20" y="413"/>
                    <a:pt x="20" y="401"/>
                  </a:cubicBezTo>
                  <a:cubicBezTo>
                    <a:pt x="20" y="42"/>
                    <a:pt x="20" y="42"/>
                    <a:pt x="20" y="42"/>
                  </a:cubicBezTo>
                  <a:cubicBezTo>
                    <a:pt x="20" y="30"/>
                    <a:pt x="29" y="20"/>
                    <a:pt x="42" y="20"/>
                  </a:cubicBezTo>
                  <a:cubicBezTo>
                    <a:pt x="391" y="20"/>
                    <a:pt x="391" y="20"/>
                    <a:pt x="391" y="20"/>
                  </a:cubicBezTo>
                  <a:cubicBezTo>
                    <a:pt x="403" y="20"/>
                    <a:pt x="413" y="30"/>
                    <a:pt x="413" y="42"/>
                  </a:cubicBezTo>
                  <a:cubicBezTo>
                    <a:pt x="413" y="401"/>
                    <a:pt x="413" y="401"/>
                    <a:pt x="413" y="401"/>
                  </a:cubicBezTo>
                  <a:cubicBezTo>
                    <a:pt x="413" y="413"/>
                    <a:pt x="403" y="423"/>
                    <a:pt x="391" y="423"/>
                  </a:cubicBezTo>
                  <a:cubicBezTo>
                    <a:pt x="68" y="423"/>
                    <a:pt x="68" y="423"/>
                    <a:pt x="68" y="423"/>
                  </a:cubicBezTo>
                  <a:cubicBezTo>
                    <a:pt x="68" y="443"/>
                    <a:pt x="68" y="443"/>
                    <a:pt x="68" y="443"/>
                  </a:cubicBezTo>
                  <a:cubicBezTo>
                    <a:pt x="391" y="443"/>
                    <a:pt x="391" y="443"/>
                    <a:pt x="391" y="443"/>
                  </a:cubicBezTo>
                  <a:cubicBezTo>
                    <a:pt x="414" y="443"/>
                    <a:pt x="433" y="424"/>
                    <a:pt x="433" y="401"/>
                  </a:cubicBezTo>
                  <a:cubicBezTo>
                    <a:pt x="433" y="42"/>
                    <a:pt x="433" y="42"/>
                    <a:pt x="433" y="42"/>
                  </a:cubicBezTo>
                  <a:cubicBezTo>
                    <a:pt x="433" y="19"/>
                    <a:pt x="414" y="0"/>
                    <a:pt x="39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1" name="Freeform 7"/>
            <p:cNvSpPr>
              <a:spLocks/>
            </p:cNvSpPr>
            <p:nvPr/>
          </p:nvSpPr>
          <p:spPr bwMode="auto">
            <a:xfrm rot="10800000">
              <a:off x="8770215" y="1329910"/>
              <a:ext cx="1548079" cy="1581210"/>
            </a:xfrm>
            <a:custGeom>
              <a:avLst/>
              <a:gdLst>
                <a:gd name="T0" fmla="*/ 392 w 434"/>
                <a:gd name="T1" fmla="*/ 0 h 443"/>
                <a:gd name="T2" fmla="*/ 392 w 434"/>
                <a:gd name="T3" fmla="*/ 0 h 443"/>
                <a:gd name="T4" fmla="*/ 392 w 434"/>
                <a:gd name="T5" fmla="*/ 20 h 443"/>
                <a:gd name="T6" fmla="*/ 392 w 434"/>
                <a:gd name="T7" fmla="*/ 20 h 443"/>
                <a:gd name="T8" fmla="*/ 414 w 434"/>
                <a:gd name="T9" fmla="*/ 42 h 443"/>
                <a:gd name="T10" fmla="*/ 414 w 434"/>
                <a:gd name="T11" fmla="*/ 401 h 443"/>
                <a:gd name="T12" fmla="*/ 392 w 434"/>
                <a:gd name="T13" fmla="*/ 423 h 443"/>
                <a:gd name="T14" fmla="*/ 42 w 434"/>
                <a:gd name="T15" fmla="*/ 423 h 443"/>
                <a:gd name="T16" fmla="*/ 20 w 434"/>
                <a:gd name="T17" fmla="*/ 401 h 443"/>
                <a:gd name="T18" fmla="*/ 20 w 434"/>
                <a:gd name="T19" fmla="*/ 42 h 443"/>
                <a:gd name="T20" fmla="*/ 42 w 434"/>
                <a:gd name="T21" fmla="*/ 20 h 443"/>
                <a:gd name="T22" fmla="*/ 44 w 434"/>
                <a:gd name="T23" fmla="*/ 20 h 443"/>
                <a:gd name="T24" fmla="*/ 44 w 434"/>
                <a:gd name="T25" fmla="*/ 0 h 443"/>
                <a:gd name="T26" fmla="*/ 42 w 434"/>
                <a:gd name="T27" fmla="*/ 0 h 443"/>
                <a:gd name="T28" fmla="*/ 0 w 434"/>
                <a:gd name="T29" fmla="*/ 42 h 443"/>
                <a:gd name="T30" fmla="*/ 0 w 434"/>
                <a:gd name="T31" fmla="*/ 401 h 443"/>
                <a:gd name="T32" fmla="*/ 42 w 434"/>
                <a:gd name="T33" fmla="*/ 443 h 443"/>
                <a:gd name="T34" fmla="*/ 392 w 434"/>
                <a:gd name="T35" fmla="*/ 443 h 443"/>
                <a:gd name="T36" fmla="*/ 434 w 434"/>
                <a:gd name="T37" fmla="*/ 401 h 443"/>
                <a:gd name="T38" fmla="*/ 434 w 434"/>
                <a:gd name="T39" fmla="*/ 42 h 443"/>
                <a:gd name="T40" fmla="*/ 392 w 434"/>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4" h="443">
                  <a:moveTo>
                    <a:pt x="392" y="0"/>
                  </a:moveTo>
                  <a:cubicBezTo>
                    <a:pt x="392" y="0"/>
                    <a:pt x="392" y="0"/>
                    <a:pt x="392" y="0"/>
                  </a:cubicBezTo>
                  <a:cubicBezTo>
                    <a:pt x="392" y="20"/>
                    <a:pt x="392" y="20"/>
                    <a:pt x="392" y="20"/>
                  </a:cubicBezTo>
                  <a:cubicBezTo>
                    <a:pt x="392" y="20"/>
                    <a:pt x="392" y="20"/>
                    <a:pt x="392" y="20"/>
                  </a:cubicBezTo>
                  <a:cubicBezTo>
                    <a:pt x="404" y="20"/>
                    <a:pt x="414" y="29"/>
                    <a:pt x="414" y="42"/>
                  </a:cubicBezTo>
                  <a:cubicBezTo>
                    <a:pt x="414" y="401"/>
                    <a:pt x="414" y="401"/>
                    <a:pt x="414" y="401"/>
                  </a:cubicBezTo>
                  <a:cubicBezTo>
                    <a:pt x="414" y="413"/>
                    <a:pt x="404" y="423"/>
                    <a:pt x="392" y="423"/>
                  </a:cubicBezTo>
                  <a:cubicBezTo>
                    <a:pt x="42" y="423"/>
                    <a:pt x="42" y="423"/>
                    <a:pt x="42" y="423"/>
                  </a:cubicBezTo>
                  <a:cubicBezTo>
                    <a:pt x="30" y="423"/>
                    <a:pt x="20" y="413"/>
                    <a:pt x="20" y="401"/>
                  </a:cubicBezTo>
                  <a:cubicBezTo>
                    <a:pt x="20" y="42"/>
                    <a:pt x="20" y="42"/>
                    <a:pt x="20" y="42"/>
                  </a:cubicBezTo>
                  <a:cubicBezTo>
                    <a:pt x="20" y="29"/>
                    <a:pt x="30" y="20"/>
                    <a:pt x="42" y="20"/>
                  </a:cubicBezTo>
                  <a:cubicBezTo>
                    <a:pt x="44" y="20"/>
                    <a:pt x="44" y="20"/>
                    <a:pt x="44" y="20"/>
                  </a:cubicBezTo>
                  <a:cubicBezTo>
                    <a:pt x="44" y="0"/>
                    <a:pt x="44" y="0"/>
                    <a:pt x="44" y="0"/>
                  </a:cubicBezTo>
                  <a:cubicBezTo>
                    <a:pt x="42" y="0"/>
                    <a:pt x="42" y="0"/>
                    <a:pt x="42" y="0"/>
                  </a:cubicBezTo>
                  <a:cubicBezTo>
                    <a:pt x="19" y="0"/>
                    <a:pt x="0" y="18"/>
                    <a:pt x="0" y="42"/>
                  </a:cubicBezTo>
                  <a:cubicBezTo>
                    <a:pt x="0" y="401"/>
                    <a:pt x="0" y="401"/>
                    <a:pt x="0" y="401"/>
                  </a:cubicBezTo>
                  <a:cubicBezTo>
                    <a:pt x="0" y="424"/>
                    <a:pt x="19" y="443"/>
                    <a:pt x="42" y="443"/>
                  </a:cubicBezTo>
                  <a:cubicBezTo>
                    <a:pt x="392" y="443"/>
                    <a:pt x="392" y="443"/>
                    <a:pt x="392" y="443"/>
                  </a:cubicBezTo>
                  <a:cubicBezTo>
                    <a:pt x="415" y="443"/>
                    <a:pt x="434" y="424"/>
                    <a:pt x="434" y="401"/>
                  </a:cubicBezTo>
                  <a:cubicBezTo>
                    <a:pt x="434" y="42"/>
                    <a:pt x="434" y="42"/>
                    <a:pt x="434" y="42"/>
                  </a:cubicBezTo>
                  <a:cubicBezTo>
                    <a:pt x="434" y="18"/>
                    <a:pt x="415" y="0"/>
                    <a:pt x="39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2" name="Rectangle 8"/>
            <p:cNvSpPr>
              <a:spLocks noChangeArrowheads="1"/>
            </p:cNvSpPr>
            <p:nvPr/>
          </p:nvSpPr>
          <p:spPr bwMode="auto">
            <a:xfrm rot="10800000">
              <a:off x="9033241" y="2840342"/>
              <a:ext cx="1024530" cy="7077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3" name="Rectangle 33">
              <a:extLst>
                <a:ext uri="{FF2B5EF4-FFF2-40B4-BE49-F238E27FC236}">
                  <a16:creationId xmlns:a16="http://schemas.microsoft.com/office/drawing/2014/main" id="{C4CC004A-37D0-4238-8C94-C33257BA3F59}"/>
                </a:ext>
              </a:extLst>
            </p:cNvPr>
            <p:cNvSpPr>
              <a:spLocks noChangeArrowheads="1"/>
            </p:cNvSpPr>
            <p:nvPr/>
          </p:nvSpPr>
          <p:spPr bwMode="blackWhite">
            <a:xfrm>
              <a:off x="8887646" y="1913248"/>
              <a:ext cx="1285712" cy="434946"/>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altLang="zh-CN"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Quickly Build Solutions</a:t>
              </a:r>
              <a:endParaRPr kumimoji="0" lang="en-GB" sz="1200" b="1" i="0" u="none" strike="sng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endParaRPr>
            </a:p>
          </p:txBody>
        </p:sp>
        <p:sp>
          <p:nvSpPr>
            <p:cNvPr id="54" name="Rectangle 37">
              <a:extLst>
                <a:ext uri="{FF2B5EF4-FFF2-40B4-BE49-F238E27FC236}">
                  <a16:creationId xmlns:a16="http://schemas.microsoft.com/office/drawing/2014/main" id="{D220818B-2FAF-421A-A34D-EA289CC4A1D5}"/>
                </a:ext>
              </a:extLst>
            </p:cNvPr>
            <p:cNvSpPr>
              <a:spLocks noChangeArrowheads="1"/>
            </p:cNvSpPr>
            <p:nvPr/>
          </p:nvSpPr>
          <p:spPr bwMode="blackWhite">
            <a:xfrm>
              <a:off x="10015568" y="3192680"/>
              <a:ext cx="1654725" cy="652419"/>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Successfully Deploy to Production</a:t>
              </a:r>
            </a:p>
          </p:txBody>
        </p:sp>
        <p:sp>
          <p:nvSpPr>
            <p:cNvPr id="58" name="Rectangle 38">
              <a:extLst>
                <a:ext uri="{FF2B5EF4-FFF2-40B4-BE49-F238E27FC236}">
                  <a16:creationId xmlns:a16="http://schemas.microsoft.com/office/drawing/2014/main" id="{79553929-F979-4939-ADBE-68F3E7EFE8EF}"/>
                </a:ext>
              </a:extLst>
            </p:cNvPr>
            <p:cNvSpPr>
              <a:spLocks noChangeArrowheads="1"/>
            </p:cNvSpPr>
            <p:nvPr/>
          </p:nvSpPr>
          <p:spPr bwMode="blackWhite">
            <a:xfrm>
              <a:off x="7692565" y="3192680"/>
              <a:ext cx="1056889" cy="652419"/>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Achieve Business Objectives</a:t>
              </a:r>
            </a:p>
          </p:txBody>
        </p:sp>
        <p:sp>
          <p:nvSpPr>
            <p:cNvPr id="60" name="Rectangle 37">
              <a:extLst>
                <a:ext uri="{FF2B5EF4-FFF2-40B4-BE49-F238E27FC236}">
                  <a16:creationId xmlns:a16="http://schemas.microsoft.com/office/drawing/2014/main" id="{7C92B350-4D42-4298-9E5C-D6F55D888927}"/>
                </a:ext>
              </a:extLst>
            </p:cNvPr>
            <p:cNvSpPr>
              <a:spLocks noChangeArrowheads="1"/>
            </p:cNvSpPr>
            <p:nvPr/>
          </p:nvSpPr>
          <p:spPr bwMode="blackWhite">
            <a:xfrm>
              <a:off x="7604485" y="802134"/>
              <a:ext cx="3901716" cy="381532"/>
            </a:xfrm>
            <a:prstGeom prst="rect">
              <a:avLst/>
            </a:prstGeom>
            <a:noFill/>
            <a:ln w="9525">
              <a:noFill/>
              <a:miter lim="800000"/>
              <a:headEnd/>
              <a:tailEnd/>
            </a:ln>
          </p:spPr>
          <p:txBody>
            <a:bodyPr wrap="square" lIns="0" tIns="0" rIns="0" bIns="0" anchor="ctr" anchorCtr="1">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FastTrack for Azure</a:t>
              </a:r>
            </a:p>
          </p:txBody>
        </p:sp>
      </p:grpSp>
      <p:sp>
        <p:nvSpPr>
          <p:cNvPr id="62" name="Rectangle 61">
            <a:extLst>
              <a:ext uri="{FF2B5EF4-FFF2-40B4-BE49-F238E27FC236}">
                <a16:creationId xmlns:a16="http://schemas.microsoft.com/office/drawing/2014/main" id="{E1B0DAD5-B497-4DD0-8639-D833A7C66366}"/>
              </a:ext>
            </a:extLst>
          </p:cNvPr>
          <p:cNvSpPr/>
          <p:nvPr/>
        </p:nvSpPr>
        <p:spPr>
          <a:xfrm>
            <a:off x="7941501" y="4718566"/>
            <a:ext cx="4250499" cy="1461364"/>
          </a:xfrm>
          <a:prstGeom prst="rect">
            <a:avLst/>
          </a:prstGeom>
          <a:solidFill>
            <a:schemeClr val="accent3"/>
          </a:solidFill>
          <a:ln w="19050">
            <a:solidFill>
              <a:schemeClr val="accent4"/>
            </a:solidFill>
          </a:ln>
          <a:effectLst/>
        </p:spPr>
        <p:txBody>
          <a:bodyPr wrap="square" lIns="182880" tIns="91440" bIns="91440" anchor="ctr">
            <a:noAutofit/>
          </a:bodyPr>
          <a:lstStyle/>
          <a:p>
            <a:pPr marL="0" marR="0" lvl="0" indent="0" algn="l" defTabSz="895870" rtl="0" eaLnBrk="1" fontAlgn="auto" latinLnBrk="0" hangingPunct="1">
              <a:lnSpc>
                <a:spcPct val="100000"/>
              </a:lnSpc>
              <a:spcBef>
                <a:spcPts val="300"/>
              </a:spcBef>
              <a:spcAft>
                <a:spcPts val="300"/>
              </a:spcAft>
              <a:buClrTx/>
              <a:buSzTx/>
              <a:buFontTx/>
              <a:buNone/>
              <a:tabLst/>
              <a:defRPr/>
            </a:pP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rPr>
              <a:t>Please visit </a:t>
            </a: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hlinkClick r:id="rId3">
                  <a:extLst>
                    <a:ext uri="{A12FA001-AC4F-418D-AE19-62706E023703}">
                      <ahyp:hlinkClr xmlns:ahyp="http://schemas.microsoft.com/office/drawing/2018/hyperlinkcolor" val="tx"/>
                    </a:ext>
                  </a:extLst>
                </a:hlinkClick>
              </a:rPr>
              <a:t>Azure.com/FastTrack</a:t>
            </a: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rPr>
              <a:t> for more information</a:t>
            </a:r>
          </a:p>
        </p:txBody>
      </p:sp>
      <p:sp>
        <p:nvSpPr>
          <p:cNvPr id="80" name="Rectangle 79"/>
          <p:cNvSpPr/>
          <p:nvPr/>
        </p:nvSpPr>
        <p:spPr bwMode="auto">
          <a:xfrm>
            <a:off x="3006" y="1655792"/>
            <a:ext cx="3153229" cy="4806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Benefits</a:t>
            </a:r>
          </a:p>
        </p:txBody>
      </p:sp>
      <p:sp>
        <p:nvSpPr>
          <p:cNvPr id="81" name="Rectangle 80"/>
          <p:cNvSpPr>
            <a:spLocks/>
          </p:cNvSpPr>
          <p:nvPr/>
        </p:nvSpPr>
        <p:spPr>
          <a:xfrm>
            <a:off x="456819" y="2229132"/>
            <a:ext cx="6071903" cy="1135696"/>
          </a:xfrm>
          <a:prstGeom prst="rect">
            <a:avLst/>
          </a:prstGeom>
        </p:spPr>
        <p:txBody>
          <a:bodyPr wrap="square">
            <a:spAutoFit/>
          </a:bodyPr>
          <a:lstStyle/>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Direct assistance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from Azure engineers and program managers</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Use </a:t>
            </a: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proven practices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and tools from real customer experiences </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Accelerated</a:t>
            </a: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deployment to full production of Azure solutions</a:t>
            </a:r>
            <a:endPar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BE067CC0-2E1C-48E3-B0FB-C0DA9592DE09}"/>
              </a:ext>
            </a:extLst>
          </p:cNvPr>
          <p:cNvGrpSpPr/>
          <p:nvPr/>
        </p:nvGrpSpPr>
        <p:grpSpPr>
          <a:xfrm>
            <a:off x="478248" y="1606167"/>
            <a:ext cx="505407" cy="527542"/>
            <a:chOff x="768054" y="1562992"/>
            <a:chExt cx="505407" cy="527542"/>
          </a:xfrm>
        </p:grpSpPr>
        <p:sp>
          <p:nvSpPr>
            <p:cNvPr id="85" name="Freeform 5"/>
            <p:cNvSpPr>
              <a:spLocks noEditPoints="1"/>
            </p:cNvSpPr>
            <p:nvPr/>
          </p:nvSpPr>
          <p:spPr bwMode="auto">
            <a:xfrm>
              <a:off x="768054" y="1862816"/>
              <a:ext cx="505407" cy="227718"/>
            </a:xfrm>
            <a:custGeom>
              <a:avLst/>
              <a:gdLst>
                <a:gd name="T0" fmla="*/ 589 w 635"/>
                <a:gd name="T1" fmla="*/ 41 h 286"/>
                <a:gd name="T2" fmla="*/ 456 w 635"/>
                <a:gd name="T3" fmla="*/ 102 h 286"/>
                <a:gd name="T4" fmla="*/ 307 w 635"/>
                <a:gd name="T5" fmla="*/ 108 h 286"/>
                <a:gd name="T6" fmla="*/ 389 w 635"/>
                <a:gd name="T7" fmla="*/ 83 h 286"/>
                <a:gd name="T8" fmla="*/ 416 w 635"/>
                <a:gd name="T9" fmla="*/ 1 h 286"/>
                <a:gd name="T10" fmla="*/ 279 w 635"/>
                <a:gd name="T11" fmla="*/ 21 h 286"/>
                <a:gd name="T12" fmla="*/ 121 w 635"/>
                <a:gd name="T13" fmla="*/ 39 h 286"/>
                <a:gd name="T14" fmla="*/ 0 w 635"/>
                <a:gd name="T15" fmla="*/ 175 h 286"/>
                <a:gd name="T16" fmla="*/ 115 w 635"/>
                <a:gd name="T17" fmla="*/ 286 h 286"/>
                <a:gd name="T18" fmla="*/ 221 w 635"/>
                <a:gd name="T19" fmla="*/ 216 h 286"/>
                <a:gd name="T20" fmla="*/ 376 w 635"/>
                <a:gd name="T21" fmla="*/ 211 h 286"/>
                <a:gd name="T22" fmla="*/ 432 w 635"/>
                <a:gd name="T23" fmla="*/ 202 h 286"/>
                <a:gd name="T24" fmla="*/ 631 w 635"/>
                <a:gd name="T25" fmla="*/ 74 h 286"/>
                <a:gd name="T26" fmla="*/ 589 w 635"/>
                <a:gd name="T27" fmla="*/ 41 h 286"/>
                <a:gd name="T28" fmla="*/ 589 w 635"/>
                <a:gd name="T29" fmla="*/ 41 h 286"/>
                <a:gd name="T30" fmla="*/ 589 w 635"/>
                <a:gd name="T31" fmla="*/ 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286">
                  <a:moveTo>
                    <a:pt x="589" y="41"/>
                  </a:moveTo>
                  <a:cubicBezTo>
                    <a:pt x="552" y="44"/>
                    <a:pt x="503" y="81"/>
                    <a:pt x="456" y="102"/>
                  </a:cubicBezTo>
                  <a:cubicBezTo>
                    <a:pt x="398" y="129"/>
                    <a:pt x="307" y="108"/>
                    <a:pt x="307" y="108"/>
                  </a:cubicBezTo>
                  <a:cubicBezTo>
                    <a:pt x="321" y="101"/>
                    <a:pt x="378" y="88"/>
                    <a:pt x="389" y="83"/>
                  </a:cubicBezTo>
                  <a:cubicBezTo>
                    <a:pt x="450" y="56"/>
                    <a:pt x="445" y="0"/>
                    <a:pt x="416" y="1"/>
                  </a:cubicBezTo>
                  <a:cubicBezTo>
                    <a:pt x="378" y="1"/>
                    <a:pt x="355" y="11"/>
                    <a:pt x="279" y="21"/>
                  </a:cubicBezTo>
                  <a:cubicBezTo>
                    <a:pt x="222" y="29"/>
                    <a:pt x="153" y="26"/>
                    <a:pt x="121" y="39"/>
                  </a:cubicBezTo>
                  <a:cubicBezTo>
                    <a:pt x="74" y="56"/>
                    <a:pt x="0" y="175"/>
                    <a:pt x="0" y="175"/>
                  </a:cubicBezTo>
                  <a:cubicBezTo>
                    <a:pt x="115" y="286"/>
                    <a:pt x="115" y="286"/>
                    <a:pt x="115" y="286"/>
                  </a:cubicBezTo>
                  <a:cubicBezTo>
                    <a:pt x="115" y="286"/>
                    <a:pt x="186" y="216"/>
                    <a:pt x="221" y="216"/>
                  </a:cubicBezTo>
                  <a:cubicBezTo>
                    <a:pt x="300" y="216"/>
                    <a:pt x="303" y="215"/>
                    <a:pt x="376" y="211"/>
                  </a:cubicBezTo>
                  <a:cubicBezTo>
                    <a:pt x="407" y="210"/>
                    <a:pt x="414" y="208"/>
                    <a:pt x="432" y="202"/>
                  </a:cubicBezTo>
                  <a:cubicBezTo>
                    <a:pt x="527" y="170"/>
                    <a:pt x="629" y="85"/>
                    <a:pt x="631" y="74"/>
                  </a:cubicBezTo>
                  <a:cubicBezTo>
                    <a:pt x="635" y="50"/>
                    <a:pt x="609" y="40"/>
                    <a:pt x="589" y="41"/>
                  </a:cubicBezTo>
                  <a:close/>
                  <a:moveTo>
                    <a:pt x="589" y="41"/>
                  </a:moveTo>
                  <a:cubicBezTo>
                    <a:pt x="589" y="41"/>
                    <a:pt x="589" y="41"/>
                    <a:pt x="589" y="41"/>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6"/>
            <p:cNvSpPr>
              <a:spLocks noEditPoints="1"/>
            </p:cNvSpPr>
            <p:nvPr/>
          </p:nvSpPr>
          <p:spPr bwMode="auto">
            <a:xfrm>
              <a:off x="919307" y="1562992"/>
              <a:ext cx="276012" cy="271317"/>
            </a:xfrm>
            <a:custGeom>
              <a:avLst/>
              <a:gdLst>
                <a:gd name="T0" fmla="*/ 29 w 347"/>
                <a:gd name="T1" fmla="*/ 180 h 341"/>
                <a:gd name="T2" fmla="*/ 36 w 347"/>
                <a:gd name="T3" fmla="*/ 213 h 341"/>
                <a:gd name="T4" fmla="*/ 19 w 347"/>
                <a:gd name="T5" fmla="*/ 222 h 341"/>
                <a:gd name="T6" fmla="*/ 15 w 347"/>
                <a:gd name="T7" fmla="*/ 239 h 341"/>
                <a:gd name="T8" fmla="*/ 47 w 347"/>
                <a:gd name="T9" fmla="*/ 282 h 341"/>
                <a:gd name="T10" fmla="*/ 69 w 347"/>
                <a:gd name="T11" fmla="*/ 271 h 341"/>
                <a:gd name="T12" fmla="*/ 95 w 347"/>
                <a:gd name="T13" fmla="*/ 291 h 341"/>
                <a:gd name="T14" fmla="*/ 88 w 347"/>
                <a:gd name="T15" fmla="*/ 310 h 341"/>
                <a:gd name="T16" fmla="*/ 95 w 347"/>
                <a:gd name="T17" fmla="*/ 325 h 341"/>
                <a:gd name="T18" fmla="*/ 140 w 347"/>
                <a:gd name="T19" fmla="*/ 341 h 341"/>
                <a:gd name="T20" fmla="*/ 157 w 347"/>
                <a:gd name="T21" fmla="*/ 315 h 341"/>
                <a:gd name="T22" fmla="*/ 174 w 347"/>
                <a:gd name="T23" fmla="*/ 315 h 341"/>
                <a:gd name="T24" fmla="*/ 190 w 347"/>
                <a:gd name="T25" fmla="*/ 315 h 341"/>
                <a:gd name="T26" fmla="*/ 203 w 347"/>
                <a:gd name="T27" fmla="*/ 340 h 341"/>
                <a:gd name="T28" fmla="*/ 212 w 347"/>
                <a:gd name="T29" fmla="*/ 340 h 341"/>
                <a:gd name="T30" fmla="*/ 260 w 347"/>
                <a:gd name="T31" fmla="*/ 310 h 341"/>
                <a:gd name="T32" fmla="*/ 253 w 347"/>
                <a:gd name="T33" fmla="*/ 291 h 341"/>
                <a:gd name="T34" fmla="*/ 279 w 347"/>
                <a:gd name="T35" fmla="*/ 271 h 341"/>
                <a:gd name="T36" fmla="*/ 301 w 347"/>
                <a:gd name="T37" fmla="*/ 282 h 341"/>
                <a:gd name="T38" fmla="*/ 312 w 347"/>
                <a:gd name="T39" fmla="*/ 276 h 341"/>
                <a:gd name="T40" fmla="*/ 329 w 347"/>
                <a:gd name="T41" fmla="*/ 222 h 341"/>
                <a:gd name="T42" fmla="*/ 312 w 347"/>
                <a:gd name="T43" fmla="*/ 213 h 341"/>
                <a:gd name="T44" fmla="*/ 318 w 347"/>
                <a:gd name="T45" fmla="*/ 180 h 341"/>
                <a:gd name="T46" fmla="*/ 345 w 347"/>
                <a:gd name="T47" fmla="*/ 172 h 341"/>
                <a:gd name="T48" fmla="*/ 339 w 347"/>
                <a:gd name="T49" fmla="*/ 121 h 341"/>
                <a:gd name="T50" fmla="*/ 325 w 347"/>
                <a:gd name="T51" fmla="*/ 111 h 341"/>
                <a:gd name="T52" fmla="*/ 290 w 347"/>
                <a:gd name="T53" fmla="*/ 85 h 341"/>
                <a:gd name="T54" fmla="*/ 305 w 347"/>
                <a:gd name="T55" fmla="*/ 62 h 341"/>
                <a:gd name="T56" fmla="*/ 268 w 347"/>
                <a:gd name="T57" fmla="*/ 26 h 341"/>
                <a:gd name="T58" fmla="*/ 251 w 347"/>
                <a:gd name="T59" fmla="*/ 28 h 341"/>
                <a:gd name="T60" fmla="*/ 208 w 347"/>
                <a:gd name="T61" fmla="*/ 30 h 341"/>
                <a:gd name="T62" fmla="*/ 196 w 347"/>
                <a:gd name="T63" fmla="*/ 0 h 341"/>
                <a:gd name="T64" fmla="*/ 140 w 347"/>
                <a:gd name="T65" fmla="*/ 12 h 341"/>
                <a:gd name="T66" fmla="*/ 109 w 347"/>
                <a:gd name="T67" fmla="*/ 42 h 341"/>
                <a:gd name="T68" fmla="*/ 89 w 347"/>
                <a:gd name="T69" fmla="*/ 24 h 341"/>
                <a:gd name="T70" fmla="*/ 47 w 347"/>
                <a:gd name="T71" fmla="*/ 54 h 341"/>
                <a:gd name="T72" fmla="*/ 58 w 347"/>
                <a:gd name="T73" fmla="*/ 85 h 341"/>
                <a:gd name="T74" fmla="*/ 23 w 347"/>
                <a:gd name="T75" fmla="*/ 111 h 341"/>
                <a:gd name="T76" fmla="*/ 9 w 347"/>
                <a:gd name="T77" fmla="*/ 121 h 341"/>
                <a:gd name="T78" fmla="*/ 11 w 347"/>
                <a:gd name="T79" fmla="*/ 177 h 341"/>
                <a:gd name="T80" fmla="*/ 174 w 347"/>
                <a:gd name="T81" fmla="*/ 77 h 341"/>
                <a:gd name="T82" fmla="*/ 174 w 347"/>
                <a:gd name="T83" fmla="*/ 266 h 341"/>
                <a:gd name="T84" fmla="*/ 79 w 347"/>
                <a:gd name="T85" fmla="*/ 17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41">
                  <a:moveTo>
                    <a:pt x="11" y="177"/>
                  </a:moveTo>
                  <a:cubicBezTo>
                    <a:pt x="29" y="180"/>
                    <a:pt x="29" y="180"/>
                    <a:pt x="29" y="180"/>
                  </a:cubicBezTo>
                  <a:cubicBezTo>
                    <a:pt x="30" y="180"/>
                    <a:pt x="30" y="180"/>
                    <a:pt x="30" y="180"/>
                  </a:cubicBezTo>
                  <a:cubicBezTo>
                    <a:pt x="31" y="192"/>
                    <a:pt x="33" y="202"/>
                    <a:pt x="36" y="213"/>
                  </a:cubicBezTo>
                  <a:cubicBezTo>
                    <a:pt x="36" y="213"/>
                    <a:pt x="35" y="213"/>
                    <a:pt x="35" y="213"/>
                  </a:cubicBezTo>
                  <a:cubicBezTo>
                    <a:pt x="19" y="222"/>
                    <a:pt x="19" y="222"/>
                    <a:pt x="19" y="222"/>
                  </a:cubicBezTo>
                  <a:cubicBezTo>
                    <a:pt x="16" y="224"/>
                    <a:pt x="14" y="226"/>
                    <a:pt x="13" y="230"/>
                  </a:cubicBezTo>
                  <a:cubicBezTo>
                    <a:pt x="13" y="233"/>
                    <a:pt x="13" y="236"/>
                    <a:pt x="15" y="239"/>
                  </a:cubicBezTo>
                  <a:cubicBezTo>
                    <a:pt x="36" y="276"/>
                    <a:pt x="36" y="276"/>
                    <a:pt x="36" y="276"/>
                  </a:cubicBezTo>
                  <a:cubicBezTo>
                    <a:pt x="38" y="280"/>
                    <a:pt x="42" y="282"/>
                    <a:pt x="47" y="282"/>
                  </a:cubicBezTo>
                  <a:cubicBezTo>
                    <a:pt x="49" y="282"/>
                    <a:pt x="51" y="282"/>
                    <a:pt x="53" y="281"/>
                  </a:cubicBezTo>
                  <a:cubicBezTo>
                    <a:pt x="69" y="271"/>
                    <a:pt x="69" y="271"/>
                    <a:pt x="69" y="271"/>
                  </a:cubicBezTo>
                  <a:cubicBezTo>
                    <a:pt x="69" y="271"/>
                    <a:pt x="70" y="271"/>
                    <a:pt x="70" y="270"/>
                  </a:cubicBezTo>
                  <a:cubicBezTo>
                    <a:pt x="77" y="278"/>
                    <a:pt x="86" y="285"/>
                    <a:pt x="95" y="291"/>
                  </a:cubicBezTo>
                  <a:cubicBezTo>
                    <a:pt x="95" y="292"/>
                    <a:pt x="94" y="292"/>
                    <a:pt x="94" y="292"/>
                  </a:cubicBezTo>
                  <a:cubicBezTo>
                    <a:pt x="88" y="310"/>
                    <a:pt x="88" y="310"/>
                    <a:pt x="88" y="310"/>
                  </a:cubicBezTo>
                  <a:cubicBezTo>
                    <a:pt x="87" y="313"/>
                    <a:pt x="87" y="316"/>
                    <a:pt x="88" y="319"/>
                  </a:cubicBezTo>
                  <a:cubicBezTo>
                    <a:pt x="90" y="322"/>
                    <a:pt x="92" y="324"/>
                    <a:pt x="95" y="325"/>
                  </a:cubicBezTo>
                  <a:cubicBezTo>
                    <a:pt x="136" y="340"/>
                    <a:pt x="136" y="340"/>
                    <a:pt x="136" y="340"/>
                  </a:cubicBezTo>
                  <a:cubicBezTo>
                    <a:pt x="137" y="341"/>
                    <a:pt x="138" y="341"/>
                    <a:pt x="140" y="341"/>
                  </a:cubicBezTo>
                  <a:cubicBezTo>
                    <a:pt x="145" y="341"/>
                    <a:pt x="149" y="338"/>
                    <a:pt x="151" y="333"/>
                  </a:cubicBezTo>
                  <a:cubicBezTo>
                    <a:pt x="157" y="315"/>
                    <a:pt x="157" y="315"/>
                    <a:pt x="157" y="315"/>
                  </a:cubicBezTo>
                  <a:cubicBezTo>
                    <a:pt x="158" y="315"/>
                    <a:pt x="158" y="314"/>
                    <a:pt x="158" y="314"/>
                  </a:cubicBezTo>
                  <a:cubicBezTo>
                    <a:pt x="163" y="315"/>
                    <a:pt x="168" y="315"/>
                    <a:pt x="174" y="315"/>
                  </a:cubicBezTo>
                  <a:cubicBezTo>
                    <a:pt x="179" y="315"/>
                    <a:pt x="185" y="315"/>
                    <a:pt x="190" y="314"/>
                  </a:cubicBezTo>
                  <a:cubicBezTo>
                    <a:pt x="190" y="314"/>
                    <a:pt x="190" y="315"/>
                    <a:pt x="190" y="315"/>
                  </a:cubicBezTo>
                  <a:cubicBezTo>
                    <a:pt x="197" y="333"/>
                    <a:pt x="197" y="333"/>
                    <a:pt x="197" y="333"/>
                  </a:cubicBezTo>
                  <a:cubicBezTo>
                    <a:pt x="198" y="336"/>
                    <a:pt x="200" y="338"/>
                    <a:pt x="203" y="340"/>
                  </a:cubicBezTo>
                  <a:cubicBezTo>
                    <a:pt x="205" y="341"/>
                    <a:pt x="206" y="341"/>
                    <a:pt x="208" y="341"/>
                  </a:cubicBezTo>
                  <a:cubicBezTo>
                    <a:pt x="210" y="341"/>
                    <a:pt x="211" y="341"/>
                    <a:pt x="212" y="340"/>
                  </a:cubicBezTo>
                  <a:cubicBezTo>
                    <a:pt x="253" y="325"/>
                    <a:pt x="253" y="325"/>
                    <a:pt x="253" y="325"/>
                  </a:cubicBezTo>
                  <a:cubicBezTo>
                    <a:pt x="259" y="323"/>
                    <a:pt x="262" y="316"/>
                    <a:pt x="260" y="310"/>
                  </a:cubicBezTo>
                  <a:cubicBezTo>
                    <a:pt x="254" y="292"/>
                    <a:pt x="254" y="292"/>
                    <a:pt x="254" y="292"/>
                  </a:cubicBezTo>
                  <a:cubicBezTo>
                    <a:pt x="253" y="292"/>
                    <a:pt x="253" y="292"/>
                    <a:pt x="253" y="291"/>
                  </a:cubicBezTo>
                  <a:cubicBezTo>
                    <a:pt x="262" y="285"/>
                    <a:pt x="270" y="278"/>
                    <a:pt x="278" y="270"/>
                  </a:cubicBezTo>
                  <a:cubicBezTo>
                    <a:pt x="278" y="271"/>
                    <a:pt x="279" y="271"/>
                    <a:pt x="279" y="271"/>
                  </a:cubicBezTo>
                  <a:cubicBezTo>
                    <a:pt x="295" y="281"/>
                    <a:pt x="295" y="281"/>
                    <a:pt x="295" y="281"/>
                  </a:cubicBezTo>
                  <a:cubicBezTo>
                    <a:pt x="297" y="282"/>
                    <a:pt x="299" y="282"/>
                    <a:pt x="301" y="282"/>
                  </a:cubicBezTo>
                  <a:cubicBezTo>
                    <a:pt x="302" y="282"/>
                    <a:pt x="303" y="282"/>
                    <a:pt x="304" y="282"/>
                  </a:cubicBezTo>
                  <a:cubicBezTo>
                    <a:pt x="307" y="281"/>
                    <a:pt x="310" y="279"/>
                    <a:pt x="312" y="276"/>
                  </a:cubicBezTo>
                  <a:cubicBezTo>
                    <a:pt x="333" y="239"/>
                    <a:pt x="333" y="239"/>
                    <a:pt x="333" y="239"/>
                  </a:cubicBezTo>
                  <a:cubicBezTo>
                    <a:pt x="337" y="233"/>
                    <a:pt x="335" y="226"/>
                    <a:pt x="329" y="222"/>
                  </a:cubicBezTo>
                  <a:cubicBezTo>
                    <a:pt x="313" y="213"/>
                    <a:pt x="313" y="213"/>
                    <a:pt x="313" y="213"/>
                  </a:cubicBezTo>
                  <a:cubicBezTo>
                    <a:pt x="312" y="213"/>
                    <a:pt x="312" y="213"/>
                    <a:pt x="312" y="213"/>
                  </a:cubicBezTo>
                  <a:cubicBezTo>
                    <a:pt x="315" y="202"/>
                    <a:pt x="317" y="192"/>
                    <a:pt x="318" y="180"/>
                  </a:cubicBezTo>
                  <a:cubicBezTo>
                    <a:pt x="318" y="180"/>
                    <a:pt x="318" y="180"/>
                    <a:pt x="318" y="180"/>
                  </a:cubicBezTo>
                  <a:cubicBezTo>
                    <a:pt x="337" y="177"/>
                    <a:pt x="337" y="177"/>
                    <a:pt x="337" y="177"/>
                  </a:cubicBezTo>
                  <a:cubicBezTo>
                    <a:pt x="340" y="177"/>
                    <a:pt x="343" y="175"/>
                    <a:pt x="345" y="172"/>
                  </a:cubicBezTo>
                  <a:cubicBezTo>
                    <a:pt x="346" y="170"/>
                    <a:pt x="347" y="166"/>
                    <a:pt x="347" y="163"/>
                  </a:cubicBezTo>
                  <a:cubicBezTo>
                    <a:pt x="339" y="121"/>
                    <a:pt x="339" y="121"/>
                    <a:pt x="339" y="121"/>
                  </a:cubicBezTo>
                  <a:cubicBezTo>
                    <a:pt x="338" y="117"/>
                    <a:pt x="337" y="115"/>
                    <a:pt x="334" y="113"/>
                  </a:cubicBezTo>
                  <a:cubicBezTo>
                    <a:pt x="331" y="111"/>
                    <a:pt x="328" y="110"/>
                    <a:pt x="325" y="111"/>
                  </a:cubicBezTo>
                  <a:cubicBezTo>
                    <a:pt x="307" y="114"/>
                    <a:pt x="307" y="114"/>
                    <a:pt x="307" y="114"/>
                  </a:cubicBezTo>
                  <a:cubicBezTo>
                    <a:pt x="302" y="104"/>
                    <a:pt x="297" y="94"/>
                    <a:pt x="290" y="85"/>
                  </a:cubicBezTo>
                  <a:cubicBezTo>
                    <a:pt x="302" y="71"/>
                    <a:pt x="302" y="71"/>
                    <a:pt x="302" y="71"/>
                  </a:cubicBezTo>
                  <a:cubicBezTo>
                    <a:pt x="304" y="69"/>
                    <a:pt x="305" y="66"/>
                    <a:pt x="305" y="62"/>
                  </a:cubicBezTo>
                  <a:cubicBezTo>
                    <a:pt x="305" y="59"/>
                    <a:pt x="303" y="56"/>
                    <a:pt x="301" y="54"/>
                  </a:cubicBezTo>
                  <a:cubicBezTo>
                    <a:pt x="268" y="26"/>
                    <a:pt x="268" y="26"/>
                    <a:pt x="268" y="26"/>
                  </a:cubicBezTo>
                  <a:cubicBezTo>
                    <a:pt x="265" y="24"/>
                    <a:pt x="262" y="23"/>
                    <a:pt x="259" y="24"/>
                  </a:cubicBezTo>
                  <a:cubicBezTo>
                    <a:pt x="256" y="24"/>
                    <a:pt x="253" y="25"/>
                    <a:pt x="251" y="28"/>
                  </a:cubicBezTo>
                  <a:cubicBezTo>
                    <a:pt x="239" y="42"/>
                    <a:pt x="239" y="42"/>
                    <a:pt x="239" y="42"/>
                  </a:cubicBezTo>
                  <a:cubicBezTo>
                    <a:pt x="229" y="37"/>
                    <a:pt x="219" y="33"/>
                    <a:pt x="208" y="30"/>
                  </a:cubicBezTo>
                  <a:cubicBezTo>
                    <a:pt x="208" y="12"/>
                    <a:pt x="208" y="12"/>
                    <a:pt x="208" y="12"/>
                  </a:cubicBezTo>
                  <a:cubicBezTo>
                    <a:pt x="208" y="6"/>
                    <a:pt x="202" y="0"/>
                    <a:pt x="196" y="0"/>
                  </a:cubicBezTo>
                  <a:cubicBezTo>
                    <a:pt x="152" y="0"/>
                    <a:pt x="152" y="0"/>
                    <a:pt x="152" y="0"/>
                  </a:cubicBezTo>
                  <a:cubicBezTo>
                    <a:pt x="146" y="0"/>
                    <a:pt x="140" y="6"/>
                    <a:pt x="140" y="12"/>
                  </a:cubicBezTo>
                  <a:cubicBezTo>
                    <a:pt x="140" y="30"/>
                    <a:pt x="140" y="30"/>
                    <a:pt x="140" y="30"/>
                  </a:cubicBezTo>
                  <a:cubicBezTo>
                    <a:pt x="129" y="33"/>
                    <a:pt x="119" y="37"/>
                    <a:pt x="109" y="42"/>
                  </a:cubicBezTo>
                  <a:cubicBezTo>
                    <a:pt x="97" y="28"/>
                    <a:pt x="97" y="28"/>
                    <a:pt x="97" y="28"/>
                  </a:cubicBezTo>
                  <a:cubicBezTo>
                    <a:pt x="95" y="25"/>
                    <a:pt x="92" y="24"/>
                    <a:pt x="89" y="24"/>
                  </a:cubicBezTo>
                  <a:cubicBezTo>
                    <a:pt x="86" y="23"/>
                    <a:pt x="83" y="24"/>
                    <a:pt x="80" y="26"/>
                  </a:cubicBezTo>
                  <a:cubicBezTo>
                    <a:pt x="47" y="54"/>
                    <a:pt x="47" y="54"/>
                    <a:pt x="47" y="54"/>
                  </a:cubicBezTo>
                  <a:cubicBezTo>
                    <a:pt x="42" y="59"/>
                    <a:pt x="41" y="66"/>
                    <a:pt x="46" y="71"/>
                  </a:cubicBezTo>
                  <a:cubicBezTo>
                    <a:pt x="58" y="85"/>
                    <a:pt x="58" y="85"/>
                    <a:pt x="58" y="85"/>
                  </a:cubicBezTo>
                  <a:cubicBezTo>
                    <a:pt x="51" y="94"/>
                    <a:pt x="45" y="104"/>
                    <a:pt x="41" y="114"/>
                  </a:cubicBezTo>
                  <a:cubicBezTo>
                    <a:pt x="23" y="111"/>
                    <a:pt x="23" y="111"/>
                    <a:pt x="23" y="111"/>
                  </a:cubicBezTo>
                  <a:cubicBezTo>
                    <a:pt x="20" y="110"/>
                    <a:pt x="16" y="111"/>
                    <a:pt x="14" y="113"/>
                  </a:cubicBezTo>
                  <a:cubicBezTo>
                    <a:pt x="11" y="115"/>
                    <a:pt x="9" y="117"/>
                    <a:pt x="9" y="121"/>
                  </a:cubicBezTo>
                  <a:cubicBezTo>
                    <a:pt x="1" y="163"/>
                    <a:pt x="1" y="163"/>
                    <a:pt x="1" y="163"/>
                  </a:cubicBezTo>
                  <a:cubicBezTo>
                    <a:pt x="0" y="170"/>
                    <a:pt x="5" y="176"/>
                    <a:pt x="11" y="177"/>
                  </a:cubicBezTo>
                  <a:close/>
                  <a:moveTo>
                    <a:pt x="79" y="172"/>
                  </a:moveTo>
                  <a:cubicBezTo>
                    <a:pt x="79" y="119"/>
                    <a:pt x="122" y="77"/>
                    <a:pt x="174" y="77"/>
                  </a:cubicBezTo>
                  <a:cubicBezTo>
                    <a:pt x="226" y="77"/>
                    <a:pt x="269" y="119"/>
                    <a:pt x="269" y="172"/>
                  </a:cubicBezTo>
                  <a:cubicBezTo>
                    <a:pt x="269" y="224"/>
                    <a:pt x="226" y="266"/>
                    <a:pt x="174" y="266"/>
                  </a:cubicBezTo>
                  <a:cubicBezTo>
                    <a:pt x="122" y="266"/>
                    <a:pt x="79" y="224"/>
                    <a:pt x="79" y="172"/>
                  </a:cubicBezTo>
                  <a:close/>
                  <a:moveTo>
                    <a:pt x="79" y="172"/>
                  </a:moveTo>
                  <a:cubicBezTo>
                    <a:pt x="79" y="172"/>
                    <a:pt x="79" y="172"/>
                    <a:pt x="79" y="17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9" name="Rectangle 98"/>
          <p:cNvSpPr>
            <a:spLocks/>
          </p:cNvSpPr>
          <p:nvPr/>
        </p:nvSpPr>
        <p:spPr>
          <a:xfrm>
            <a:off x="456819" y="4363406"/>
            <a:ext cx="7379009" cy="2277547"/>
          </a:xfrm>
          <a:prstGeom prst="rect">
            <a:avLst/>
          </a:prstGeom>
        </p:spPr>
        <p:txBody>
          <a:bodyPr wrap="square">
            <a:spAutoFit/>
          </a:bodyPr>
          <a:lstStyle/>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Discovery: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Validate project scope, vision, requirements and assess architectural needs</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Solution Enablement: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Guidance on solution architecture design using proven practices and design principles</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Deployment: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 in-house customer and/or partner led deployment of Azure solution</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Continuous Partnership</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Provide periodic check-ins and address additional workloads and deployment needs</a:t>
            </a:r>
          </a:p>
        </p:txBody>
      </p:sp>
      <p:grpSp>
        <p:nvGrpSpPr>
          <p:cNvPr id="3" name="Group 2">
            <a:extLst>
              <a:ext uri="{FF2B5EF4-FFF2-40B4-BE49-F238E27FC236}">
                <a16:creationId xmlns:a16="http://schemas.microsoft.com/office/drawing/2014/main" id="{4D06BE82-DE6A-40D0-8049-64158967BA6F}"/>
              </a:ext>
            </a:extLst>
          </p:cNvPr>
          <p:cNvGrpSpPr/>
          <p:nvPr/>
        </p:nvGrpSpPr>
        <p:grpSpPr>
          <a:xfrm>
            <a:off x="520725" y="3833952"/>
            <a:ext cx="3565191" cy="480654"/>
            <a:chOff x="695321" y="3811929"/>
            <a:chExt cx="3565191" cy="480654"/>
          </a:xfrm>
        </p:grpSpPr>
        <p:sp>
          <p:nvSpPr>
            <p:cNvPr id="98" name="Rectangle 97"/>
            <p:cNvSpPr/>
            <p:nvPr/>
          </p:nvSpPr>
          <p:spPr bwMode="auto">
            <a:xfrm>
              <a:off x="1107283" y="3811929"/>
              <a:ext cx="3153229" cy="4806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Engagement phases </a:t>
              </a:r>
            </a:p>
          </p:txBody>
        </p:sp>
        <p:grpSp>
          <p:nvGrpSpPr>
            <p:cNvPr id="105" name="Group 4"/>
            <p:cNvGrpSpPr>
              <a:grpSpLocks noChangeAspect="1"/>
            </p:cNvGrpSpPr>
            <p:nvPr/>
          </p:nvGrpSpPr>
          <p:grpSpPr bwMode="auto">
            <a:xfrm>
              <a:off x="695321" y="3811929"/>
              <a:ext cx="650875" cy="413940"/>
              <a:chOff x="-24847" y="-6197"/>
              <a:chExt cx="11914" cy="7577"/>
            </a:xfrm>
            <a:solidFill>
              <a:schemeClr val="bg1"/>
            </a:solidFill>
          </p:grpSpPr>
          <p:sp>
            <p:nvSpPr>
              <p:cNvPr id="106" name="Freeform 5"/>
              <p:cNvSpPr>
                <a:spLocks/>
              </p:cNvSpPr>
              <p:nvPr/>
            </p:nvSpPr>
            <p:spPr bwMode="auto">
              <a:xfrm>
                <a:off x="-24847" y="-4327"/>
                <a:ext cx="11914" cy="5707"/>
              </a:xfrm>
              <a:custGeom>
                <a:avLst/>
                <a:gdLst>
                  <a:gd name="T0" fmla="*/ 0 w 2322"/>
                  <a:gd name="T1" fmla="*/ 1010 h 1117"/>
                  <a:gd name="T2" fmla="*/ 0 w 2322"/>
                  <a:gd name="T3" fmla="*/ 902 h 1117"/>
                  <a:gd name="T4" fmla="*/ 38 w 2322"/>
                  <a:gd name="T5" fmla="*/ 879 h 1117"/>
                  <a:gd name="T6" fmla="*/ 79 w 2322"/>
                  <a:gd name="T7" fmla="*/ 855 h 1117"/>
                  <a:gd name="T8" fmla="*/ 142 w 2322"/>
                  <a:gd name="T9" fmla="*/ 821 h 1117"/>
                  <a:gd name="T10" fmla="*/ 248 w 2322"/>
                  <a:gd name="T11" fmla="*/ 762 h 1117"/>
                  <a:gd name="T12" fmla="*/ 433 w 2322"/>
                  <a:gd name="T13" fmla="*/ 657 h 1117"/>
                  <a:gd name="T14" fmla="*/ 504 w 2322"/>
                  <a:gd name="T15" fmla="*/ 644 h 1117"/>
                  <a:gd name="T16" fmla="*/ 665 w 2322"/>
                  <a:gd name="T17" fmla="*/ 714 h 1117"/>
                  <a:gd name="T18" fmla="*/ 830 w 2322"/>
                  <a:gd name="T19" fmla="*/ 786 h 1117"/>
                  <a:gd name="T20" fmla="*/ 899 w 2322"/>
                  <a:gd name="T21" fmla="*/ 785 h 1117"/>
                  <a:gd name="T22" fmla="*/ 918 w 2322"/>
                  <a:gd name="T23" fmla="*/ 771 h 1117"/>
                  <a:gd name="T24" fmla="*/ 1116 w 2322"/>
                  <a:gd name="T25" fmla="*/ 662 h 1117"/>
                  <a:gd name="T26" fmla="*/ 1343 w 2322"/>
                  <a:gd name="T27" fmla="*/ 533 h 1117"/>
                  <a:gd name="T28" fmla="*/ 1813 w 2322"/>
                  <a:gd name="T29" fmla="*/ 267 h 1117"/>
                  <a:gd name="T30" fmla="*/ 1955 w 2322"/>
                  <a:gd name="T31" fmla="*/ 187 h 1117"/>
                  <a:gd name="T32" fmla="*/ 1908 w 2322"/>
                  <a:gd name="T33" fmla="*/ 99 h 1117"/>
                  <a:gd name="T34" fmla="*/ 1866 w 2322"/>
                  <a:gd name="T35" fmla="*/ 6 h 1117"/>
                  <a:gd name="T36" fmla="*/ 2314 w 2322"/>
                  <a:gd name="T37" fmla="*/ 89 h 1117"/>
                  <a:gd name="T38" fmla="*/ 2247 w 2322"/>
                  <a:gd name="T39" fmla="*/ 314 h 1117"/>
                  <a:gd name="T40" fmla="*/ 2163 w 2322"/>
                  <a:gd name="T41" fmla="*/ 544 h 1117"/>
                  <a:gd name="T42" fmla="*/ 2112 w 2322"/>
                  <a:gd name="T43" fmla="*/ 469 h 1117"/>
                  <a:gd name="T44" fmla="*/ 2055 w 2322"/>
                  <a:gd name="T45" fmla="*/ 370 h 1117"/>
                  <a:gd name="T46" fmla="*/ 1587 w 2322"/>
                  <a:gd name="T47" fmla="*/ 610 h 1117"/>
                  <a:gd name="T48" fmla="*/ 1142 w 2322"/>
                  <a:gd name="T49" fmla="*/ 858 h 1117"/>
                  <a:gd name="T50" fmla="*/ 984 w 2322"/>
                  <a:gd name="T51" fmla="*/ 947 h 1117"/>
                  <a:gd name="T52" fmla="*/ 867 w 2322"/>
                  <a:gd name="T53" fmla="*/ 1008 h 1117"/>
                  <a:gd name="T54" fmla="*/ 666 w 2322"/>
                  <a:gd name="T55" fmla="*/ 927 h 1117"/>
                  <a:gd name="T56" fmla="*/ 476 w 2322"/>
                  <a:gd name="T57" fmla="*/ 846 h 1117"/>
                  <a:gd name="T58" fmla="*/ 414 w 2322"/>
                  <a:gd name="T59" fmla="*/ 882 h 1117"/>
                  <a:gd name="T60" fmla="*/ 319 w 2322"/>
                  <a:gd name="T61" fmla="*/ 937 h 1117"/>
                  <a:gd name="T62" fmla="*/ 147 w 2322"/>
                  <a:gd name="T63" fmla="*/ 1037 h 1117"/>
                  <a:gd name="T64" fmla="*/ 4 w 2322"/>
                  <a:gd name="T65" fmla="*/ 1117 h 1117"/>
                  <a:gd name="T66" fmla="*/ 0 w 2322"/>
                  <a:gd name="T67" fmla="*/ 1010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2" h="1117">
                    <a:moveTo>
                      <a:pt x="0" y="1010"/>
                    </a:moveTo>
                    <a:lnTo>
                      <a:pt x="0" y="902"/>
                    </a:lnTo>
                    <a:lnTo>
                      <a:pt x="38" y="879"/>
                    </a:lnTo>
                    <a:cubicBezTo>
                      <a:pt x="58" y="866"/>
                      <a:pt x="77" y="855"/>
                      <a:pt x="79" y="855"/>
                    </a:cubicBezTo>
                    <a:cubicBezTo>
                      <a:pt x="81" y="855"/>
                      <a:pt x="110" y="840"/>
                      <a:pt x="142" y="821"/>
                    </a:cubicBezTo>
                    <a:cubicBezTo>
                      <a:pt x="175" y="803"/>
                      <a:pt x="223" y="776"/>
                      <a:pt x="248" y="762"/>
                    </a:cubicBezTo>
                    <a:cubicBezTo>
                      <a:pt x="325" y="720"/>
                      <a:pt x="385" y="686"/>
                      <a:pt x="433" y="657"/>
                    </a:cubicBezTo>
                    <a:cubicBezTo>
                      <a:pt x="475" y="633"/>
                      <a:pt x="481" y="632"/>
                      <a:pt x="504" y="644"/>
                    </a:cubicBezTo>
                    <a:cubicBezTo>
                      <a:pt x="518" y="651"/>
                      <a:pt x="590" y="683"/>
                      <a:pt x="665" y="714"/>
                    </a:cubicBezTo>
                    <a:cubicBezTo>
                      <a:pt x="740" y="746"/>
                      <a:pt x="814" y="778"/>
                      <a:pt x="830" y="786"/>
                    </a:cubicBezTo>
                    <a:cubicBezTo>
                      <a:pt x="868" y="803"/>
                      <a:pt x="884" y="803"/>
                      <a:pt x="899" y="785"/>
                    </a:cubicBezTo>
                    <a:cubicBezTo>
                      <a:pt x="905" y="777"/>
                      <a:pt x="914" y="771"/>
                      <a:pt x="918" y="771"/>
                    </a:cubicBezTo>
                    <a:cubicBezTo>
                      <a:pt x="922" y="771"/>
                      <a:pt x="1011" y="722"/>
                      <a:pt x="1116" y="662"/>
                    </a:cubicBezTo>
                    <a:cubicBezTo>
                      <a:pt x="1220" y="603"/>
                      <a:pt x="1323" y="544"/>
                      <a:pt x="1343" y="533"/>
                    </a:cubicBezTo>
                    <a:cubicBezTo>
                      <a:pt x="1407" y="497"/>
                      <a:pt x="1663" y="352"/>
                      <a:pt x="1813" y="267"/>
                    </a:cubicBezTo>
                    <a:lnTo>
                      <a:pt x="1955" y="187"/>
                    </a:lnTo>
                    <a:lnTo>
                      <a:pt x="1908" y="99"/>
                    </a:lnTo>
                    <a:cubicBezTo>
                      <a:pt x="1882" y="51"/>
                      <a:pt x="1863" y="9"/>
                      <a:pt x="1866" y="6"/>
                    </a:cubicBezTo>
                    <a:cubicBezTo>
                      <a:pt x="1872" y="0"/>
                      <a:pt x="2297" y="79"/>
                      <a:pt x="2314" y="89"/>
                    </a:cubicBezTo>
                    <a:cubicBezTo>
                      <a:pt x="2322" y="94"/>
                      <a:pt x="2301" y="162"/>
                      <a:pt x="2247" y="314"/>
                    </a:cubicBezTo>
                    <a:cubicBezTo>
                      <a:pt x="2204" y="434"/>
                      <a:pt x="2166" y="538"/>
                      <a:pt x="2163" y="544"/>
                    </a:cubicBezTo>
                    <a:cubicBezTo>
                      <a:pt x="2159" y="551"/>
                      <a:pt x="2138" y="520"/>
                      <a:pt x="2112" y="469"/>
                    </a:cubicBezTo>
                    <a:cubicBezTo>
                      <a:pt x="2087" y="422"/>
                      <a:pt x="2061" y="377"/>
                      <a:pt x="2055" y="370"/>
                    </a:cubicBezTo>
                    <a:cubicBezTo>
                      <a:pt x="2040" y="355"/>
                      <a:pt x="2077" y="335"/>
                      <a:pt x="1587" y="610"/>
                    </a:cubicBezTo>
                    <a:cubicBezTo>
                      <a:pt x="1371" y="731"/>
                      <a:pt x="1170" y="843"/>
                      <a:pt x="1142" y="858"/>
                    </a:cubicBezTo>
                    <a:cubicBezTo>
                      <a:pt x="1114" y="873"/>
                      <a:pt x="1043" y="914"/>
                      <a:pt x="984" y="947"/>
                    </a:cubicBezTo>
                    <a:cubicBezTo>
                      <a:pt x="925" y="981"/>
                      <a:pt x="872" y="1008"/>
                      <a:pt x="867" y="1008"/>
                    </a:cubicBezTo>
                    <a:cubicBezTo>
                      <a:pt x="861" y="1008"/>
                      <a:pt x="771" y="972"/>
                      <a:pt x="666" y="927"/>
                    </a:cubicBezTo>
                    <a:lnTo>
                      <a:pt x="476" y="846"/>
                    </a:lnTo>
                    <a:lnTo>
                      <a:pt x="414" y="882"/>
                    </a:lnTo>
                    <a:cubicBezTo>
                      <a:pt x="379" y="902"/>
                      <a:pt x="337" y="927"/>
                      <a:pt x="319" y="937"/>
                    </a:cubicBezTo>
                    <a:cubicBezTo>
                      <a:pt x="301" y="947"/>
                      <a:pt x="223" y="992"/>
                      <a:pt x="147" y="1037"/>
                    </a:cubicBezTo>
                    <a:cubicBezTo>
                      <a:pt x="71" y="1081"/>
                      <a:pt x="6" y="1117"/>
                      <a:pt x="4" y="1117"/>
                    </a:cubicBezTo>
                    <a:cubicBezTo>
                      <a:pt x="2" y="1117"/>
                      <a:pt x="0" y="1069"/>
                      <a:pt x="0" y="101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p:cNvSpPr>
                <a:spLocks/>
              </p:cNvSpPr>
              <p:nvPr/>
            </p:nvSpPr>
            <p:spPr bwMode="auto">
              <a:xfrm>
                <a:off x="-24847" y="-6197"/>
                <a:ext cx="8979" cy="5722"/>
              </a:xfrm>
              <a:custGeom>
                <a:avLst/>
                <a:gdLst>
                  <a:gd name="T0" fmla="*/ 0 w 1750"/>
                  <a:gd name="T1" fmla="*/ 1022 h 1120"/>
                  <a:gd name="T2" fmla="*/ 42 w 1750"/>
                  <a:gd name="T3" fmla="*/ 773 h 1120"/>
                  <a:gd name="T4" fmla="*/ 169 w 1750"/>
                  <a:gd name="T5" fmla="*/ 691 h 1120"/>
                  <a:gd name="T6" fmla="*/ 252 w 1750"/>
                  <a:gd name="T7" fmla="*/ 662 h 1120"/>
                  <a:gd name="T8" fmla="*/ 219 w 1750"/>
                  <a:gd name="T9" fmla="*/ 588 h 1120"/>
                  <a:gd name="T10" fmla="*/ 180 w 1750"/>
                  <a:gd name="T11" fmla="*/ 402 h 1120"/>
                  <a:gd name="T12" fmla="*/ 245 w 1750"/>
                  <a:gd name="T13" fmla="*/ 206 h 1120"/>
                  <a:gd name="T14" fmla="*/ 438 w 1750"/>
                  <a:gd name="T15" fmla="*/ 208 h 1120"/>
                  <a:gd name="T16" fmla="*/ 506 w 1750"/>
                  <a:gd name="T17" fmla="*/ 387 h 1120"/>
                  <a:gd name="T18" fmla="*/ 473 w 1750"/>
                  <a:gd name="T19" fmla="*/ 561 h 1120"/>
                  <a:gd name="T20" fmla="*/ 469 w 1750"/>
                  <a:gd name="T21" fmla="*/ 698 h 1120"/>
                  <a:gd name="T22" fmla="*/ 518 w 1750"/>
                  <a:gd name="T23" fmla="*/ 684 h 1120"/>
                  <a:gd name="T24" fmla="*/ 799 w 1750"/>
                  <a:gd name="T25" fmla="*/ 542 h 1120"/>
                  <a:gd name="T26" fmla="*/ 831 w 1750"/>
                  <a:gd name="T27" fmla="*/ 530 h 1120"/>
                  <a:gd name="T28" fmla="*/ 791 w 1750"/>
                  <a:gd name="T29" fmla="*/ 450 h 1120"/>
                  <a:gd name="T30" fmla="*/ 751 w 1750"/>
                  <a:gd name="T31" fmla="*/ 276 h 1120"/>
                  <a:gd name="T32" fmla="*/ 765 w 1750"/>
                  <a:gd name="T33" fmla="*/ 140 h 1120"/>
                  <a:gd name="T34" fmla="*/ 965 w 1750"/>
                  <a:gd name="T35" fmla="*/ 61 h 1120"/>
                  <a:gd name="T36" fmla="*/ 1061 w 1750"/>
                  <a:gd name="T37" fmla="*/ 131 h 1120"/>
                  <a:gd name="T38" fmla="*/ 1078 w 1750"/>
                  <a:gd name="T39" fmla="*/ 270 h 1120"/>
                  <a:gd name="T40" fmla="*/ 1039 w 1750"/>
                  <a:gd name="T41" fmla="*/ 450 h 1120"/>
                  <a:gd name="T42" fmla="*/ 1034 w 1750"/>
                  <a:gd name="T43" fmla="*/ 590 h 1120"/>
                  <a:gd name="T44" fmla="*/ 1237 w 1750"/>
                  <a:gd name="T45" fmla="*/ 563 h 1120"/>
                  <a:gd name="T46" fmla="*/ 1383 w 1750"/>
                  <a:gd name="T47" fmla="*/ 496 h 1120"/>
                  <a:gd name="T48" fmla="*/ 1431 w 1750"/>
                  <a:gd name="T49" fmla="*/ 480 h 1120"/>
                  <a:gd name="T50" fmla="*/ 1408 w 1750"/>
                  <a:gd name="T51" fmla="*/ 444 h 1120"/>
                  <a:gd name="T52" fmla="*/ 1348 w 1750"/>
                  <a:gd name="T53" fmla="*/ 212 h 1120"/>
                  <a:gd name="T54" fmla="*/ 1415 w 1750"/>
                  <a:gd name="T55" fmla="*/ 28 h 1120"/>
                  <a:gd name="T56" fmla="*/ 1612 w 1750"/>
                  <a:gd name="T57" fmla="*/ 31 h 1120"/>
                  <a:gd name="T58" fmla="*/ 1676 w 1750"/>
                  <a:gd name="T59" fmla="*/ 218 h 1120"/>
                  <a:gd name="T60" fmla="*/ 1644 w 1750"/>
                  <a:gd name="T61" fmla="*/ 382 h 1120"/>
                  <a:gd name="T62" fmla="*/ 1612 w 1750"/>
                  <a:gd name="T63" fmla="*/ 455 h 1120"/>
                  <a:gd name="T64" fmla="*/ 1661 w 1750"/>
                  <a:gd name="T65" fmla="*/ 477 h 1120"/>
                  <a:gd name="T66" fmla="*/ 1731 w 1750"/>
                  <a:gd name="T67" fmla="*/ 505 h 1120"/>
                  <a:gd name="T68" fmla="*/ 1750 w 1750"/>
                  <a:gd name="T69" fmla="*/ 519 h 1120"/>
                  <a:gd name="T70" fmla="*/ 1645 w 1750"/>
                  <a:gd name="T71" fmla="*/ 586 h 1120"/>
                  <a:gd name="T72" fmla="*/ 1409 w 1750"/>
                  <a:gd name="T73" fmla="*/ 718 h 1120"/>
                  <a:gd name="T74" fmla="*/ 1093 w 1750"/>
                  <a:gd name="T75" fmla="*/ 897 h 1120"/>
                  <a:gd name="T76" fmla="*/ 870 w 1750"/>
                  <a:gd name="T77" fmla="*/ 1025 h 1120"/>
                  <a:gd name="T78" fmla="*/ 756 w 1750"/>
                  <a:gd name="T79" fmla="*/ 974 h 1120"/>
                  <a:gd name="T80" fmla="*/ 559 w 1750"/>
                  <a:gd name="T81" fmla="*/ 889 h 1120"/>
                  <a:gd name="T82" fmla="*/ 477 w 1750"/>
                  <a:gd name="T83" fmla="*/ 854 h 1120"/>
                  <a:gd name="T84" fmla="*/ 288 w 1750"/>
                  <a:gd name="T85" fmla="*/ 960 h 1120"/>
                  <a:gd name="T86" fmla="*/ 50 w 1750"/>
                  <a:gd name="T87" fmla="*/ 1093 h 1120"/>
                  <a:gd name="T88" fmla="*/ 0 w 1750"/>
                  <a:gd name="T89" fmla="*/ 1120 h 1120"/>
                  <a:gd name="T90" fmla="*/ 0 w 1750"/>
                  <a:gd name="T91" fmla="*/ 102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50" h="1120">
                    <a:moveTo>
                      <a:pt x="0" y="1022"/>
                    </a:moveTo>
                    <a:cubicBezTo>
                      <a:pt x="0" y="923"/>
                      <a:pt x="18" y="820"/>
                      <a:pt x="42" y="773"/>
                    </a:cubicBezTo>
                    <a:cubicBezTo>
                      <a:pt x="62" y="734"/>
                      <a:pt x="84" y="720"/>
                      <a:pt x="169" y="691"/>
                    </a:cubicBezTo>
                    <a:cubicBezTo>
                      <a:pt x="213" y="677"/>
                      <a:pt x="250" y="664"/>
                      <a:pt x="252" y="662"/>
                    </a:cubicBezTo>
                    <a:cubicBezTo>
                      <a:pt x="254" y="661"/>
                      <a:pt x="239" y="628"/>
                      <a:pt x="219" y="588"/>
                    </a:cubicBezTo>
                    <a:cubicBezTo>
                      <a:pt x="184" y="517"/>
                      <a:pt x="183" y="512"/>
                      <a:pt x="180" y="402"/>
                    </a:cubicBezTo>
                    <a:cubicBezTo>
                      <a:pt x="177" y="274"/>
                      <a:pt x="188" y="239"/>
                      <a:pt x="245" y="206"/>
                    </a:cubicBezTo>
                    <a:cubicBezTo>
                      <a:pt x="289" y="180"/>
                      <a:pt x="402" y="181"/>
                      <a:pt x="438" y="208"/>
                    </a:cubicBezTo>
                    <a:cubicBezTo>
                      <a:pt x="495" y="249"/>
                      <a:pt x="506" y="279"/>
                      <a:pt x="506" y="387"/>
                    </a:cubicBezTo>
                    <a:cubicBezTo>
                      <a:pt x="506" y="480"/>
                      <a:pt x="503" y="491"/>
                      <a:pt x="473" y="561"/>
                    </a:cubicBezTo>
                    <a:cubicBezTo>
                      <a:pt x="437" y="642"/>
                      <a:pt x="436" y="680"/>
                      <a:pt x="469" y="698"/>
                    </a:cubicBezTo>
                    <a:cubicBezTo>
                      <a:pt x="483" y="705"/>
                      <a:pt x="494" y="703"/>
                      <a:pt x="518" y="684"/>
                    </a:cubicBezTo>
                    <a:cubicBezTo>
                      <a:pt x="565" y="648"/>
                      <a:pt x="761" y="550"/>
                      <a:pt x="799" y="542"/>
                    </a:cubicBezTo>
                    <a:cubicBezTo>
                      <a:pt x="819" y="539"/>
                      <a:pt x="833" y="533"/>
                      <a:pt x="831" y="530"/>
                    </a:cubicBezTo>
                    <a:cubicBezTo>
                      <a:pt x="830" y="527"/>
                      <a:pt x="812" y="491"/>
                      <a:pt x="791" y="450"/>
                    </a:cubicBezTo>
                    <a:cubicBezTo>
                      <a:pt x="756" y="379"/>
                      <a:pt x="754" y="371"/>
                      <a:pt x="751" y="276"/>
                    </a:cubicBezTo>
                    <a:cubicBezTo>
                      <a:pt x="748" y="194"/>
                      <a:pt x="751" y="170"/>
                      <a:pt x="765" y="140"/>
                    </a:cubicBezTo>
                    <a:cubicBezTo>
                      <a:pt x="796" y="73"/>
                      <a:pt x="883" y="39"/>
                      <a:pt x="965" y="61"/>
                    </a:cubicBezTo>
                    <a:cubicBezTo>
                      <a:pt x="1021" y="76"/>
                      <a:pt x="1038" y="89"/>
                      <a:pt x="1061" y="131"/>
                    </a:cubicBezTo>
                    <a:cubicBezTo>
                      <a:pt x="1078" y="164"/>
                      <a:pt x="1081" y="181"/>
                      <a:pt x="1078" y="270"/>
                    </a:cubicBezTo>
                    <a:cubicBezTo>
                      <a:pt x="1076" y="367"/>
                      <a:pt x="1074" y="376"/>
                      <a:pt x="1039" y="450"/>
                    </a:cubicBezTo>
                    <a:cubicBezTo>
                      <a:pt x="992" y="548"/>
                      <a:pt x="991" y="572"/>
                      <a:pt x="1034" y="590"/>
                    </a:cubicBezTo>
                    <a:cubicBezTo>
                      <a:pt x="1111" y="622"/>
                      <a:pt x="1133" y="619"/>
                      <a:pt x="1237" y="563"/>
                    </a:cubicBezTo>
                    <a:cubicBezTo>
                      <a:pt x="1290" y="535"/>
                      <a:pt x="1356" y="504"/>
                      <a:pt x="1383" y="496"/>
                    </a:cubicBezTo>
                    <a:lnTo>
                      <a:pt x="1431" y="480"/>
                    </a:lnTo>
                    <a:lnTo>
                      <a:pt x="1408" y="444"/>
                    </a:lnTo>
                    <a:cubicBezTo>
                      <a:pt x="1361" y="368"/>
                      <a:pt x="1348" y="320"/>
                      <a:pt x="1348" y="212"/>
                    </a:cubicBezTo>
                    <a:cubicBezTo>
                      <a:pt x="1348" y="97"/>
                      <a:pt x="1362" y="59"/>
                      <a:pt x="1415" y="28"/>
                    </a:cubicBezTo>
                    <a:cubicBezTo>
                      <a:pt x="1461" y="0"/>
                      <a:pt x="1565" y="2"/>
                      <a:pt x="1612" y="31"/>
                    </a:cubicBezTo>
                    <a:cubicBezTo>
                      <a:pt x="1660" y="61"/>
                      <a:pt x="1676" y="106"/>
                      <a:pt x="1676" y="218"/>
                    </a:cubicBezTo>
                    <a:cubicBezTo>
                      <a:pt x="1675" y="301"/>
                      <a:pt x="1673" y="315"/>
                      <a:pt x="1644" y="382"/>
                    </a:cubicBezTo>
                    <a:lnTo>
                      <a:pt x="1612" y="455"/>
                    </a:lnTo>
                    <a:lnTo>
                      <a:pt x="1661" y="477"/>
                    </a:lnTo>
                    <a:cubicBezTo>
                      <a:pt x="1689" y="489"/>
                      <a:pt x="1720" y="502"/>
                      <a:pt x="1731" y="505"/>
                    </a:cubicBezTo>
                    <a:cubicBezTo>
                      <a:pt x="1742" y="508"/>
                      <a:pt x="1750" y="515"/>
                      <a:pt x="1750" y="519"/>
                    </a:cubicBezTo>
                    <a:cubicBezTo>
                      <a:pt x="1750" y="523"/>
                      <a:pt x="1703" y="553"/>
                      <a:pt x="1645" y="586"/>
                    </a:cubicBezTo>
                    <a:cubicBezTo>
                      <a:pt x="1509" y="663"/>
                      <a:pt x="1518" y="658"/>
                      <a:pt x="1409" y="718"/>
                    </a:cubicBezTo>
                    <a:cubicBezTo>
                      <a:pt x="1357" y="746"/>
                      <a:pt x="1215" y="827"/>
                      <a:pt x="1093" y="897"/>
                    </a:cubicBezTo>
                    <a:lnTo>
                      <a:pt x="870" y="1025"/>
                    </a:lnTo>
                    <a:lnTo>
                      <a:pt x="756" y="974"/>
                    </a:lnTo>
                    <a:cubicBezTo>
                      <a:pt x="693" y="947"/>
                      <a:pt x="605" y="908"/>
                      <a:pt x="559" y="889"/>
                    </a:cubicBezTo>
                    <a:lnTo>
                      <a:pt x="477" y="854"/>
                    </a:lnTo>
                    <a:lnTo>
                      <a:pt x="288" y="960"/>
                    </a:lnTo>
                    <a:cubicBezTo>
                      <a:pt x="184" y="1018"/>
                      <a:pt x="77" y="1077"/>
                      <a:pt x="50" y="1093"/>
                    </a:cubicBezTo>
                    <a:lnTo>
                      <a:pt x="0" y="1120"/>
                    </a:lnTo>
                    <a:lnTo>
                      <a:pt x="0" y="1022"/>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Title 4">
            <a:extLst>
              <a:ext uri="{FF2B5EF4-FFF2-40B4-BE49-F238E27FC236}">
                <a16:creationId xmlns:a16="http://schemas.microsoft.com/office/drawing/2014/main" id="{171F0C58-AECC-46A9-93F7-10C5AB719916}"/>
              </a:ext>
            </a:extLst>
          </p:cNvPr>
          <p:cNvSpPr>
            <a:spLocks noGrp="1"/>
          </p:cNvSpPr>
          <p:nvPr>
            <p:ph type="title"/>
          </p:nvPr>
        </p:nvSpPr>
        <p:spPr>
          <a:xfrm>
            <a:off x="432665" y="208451"/>
            <a:ext cx="11018520" cy="1107996"/>
          </a:xfrm>
        </p:spPr>
        <p:txBody>
          <a:bodyPr>
            <a:normAutofit fontScale="90000"/>
          </a:bodyPr>
          <a:lstStyle/>
          <a:p>
            <a:r>
              <a:rPr lang="en-US"/>
              <a:t>Get help: FastTrack for Azure can help you migrate quickly and confidently</a:t>
            </a:r>
          </a:p>
        </p:txBody>
      </p:sp>
    </p:spTree>
    <p:extLst>
      <p:ext uri="{BB962C8B-B14F-4D97-AF65-F5344CB8AC3E}">
        <p14:creationId xmlns:p14="http://schemas.microsoft.com/office/powerpoint/2010/main" val="5501049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1">
                                            <p:txEl>
                                              <p:pRg st="0" end="0"/>
                                            </p:txEl>
                                          </p:spTgt>
                                        </p:tgtEl>
                                        <p:attrNameLst>
                                          <p:attrName>style.visibility</p:attrName>
                                        </p:attrNameLst>
                                      </p:cBhvr>
                                      <p:to>
                                        <p:strVal val="visible"/>
                                      </p:to>
                                    </p:set>
                                    <p:animEffect transition="in" filter="fade">
                                      <p:cBhvr>
                                        <p:cTn id="12" dur="500"/>
                                        <p:tgtEl>
                                          <p:spTgt spid="81">
                                            <p:txEl>
                                              <p:pRg st="0" end="0"/>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1">
                                            <p:txEl>
                                              <p:pRg st="1" end="1"/>
                                            </p:txEl>
                                          </p:spTgt>
                                        </p:tgtEl>
                                        <p:attrNameLst>
                                          <p:attrName>style.visibility</p:attrName>
                                        </p:attrNameLst>
                                      </p:cBhvr>
                                      <p:to>
                                        <p:strVal val="visible"/>
                                      </p:to>
                                    </p:set>
                                    <p:animEffect transition="in" filter="fade">
                                      <p:cBhvr>
                                        <p:cTn id="16" dur="500"/>
                                        <p:tgtEl>
                                          <p:spTgt spid="81">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1">
                                            <p:txEl>
                                              <p:pRg st="2" end="2"/>
                                            </p:txEl>
                                          </p:spTgt>
                                        </p:tgtEl>
                                        <p:attrNameLst>
                                          <p:attrName>style.visibility</p:attrName>
                                        </p:attrNameLst>
                                      </p:cBhvr>
                                      <p:to>
                                        <p:strVal val="visible"/>
                                      </p:to>
                                    </p:set>
                                    <p:animEffect transition="in" filter="fade">
                                      <p:cBhvr>
                                        <p:cTn id="20" dur="500"/>
                                        <p:tgtEl>
                                          <p:spTgt spid="81">
                                            <p:txEl>
                                              <p:pRg st="2" end="2"/>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9">
                                            <p:txEl>
                                              <p:pRg st="0" end="0"/>
                                            </p:txEl>
                                          </p:spTgt>
                                        </p:tgtEl>
                                        <p:attrNameLst>
                                          <p:attrName>style.visibility</p:attrName>
                                        </p:attrNameLst>
                                      </p:cBhvr>
                                      <p:to>
                                        <p:strVal val="visible"/>
                                      </p:to>
                                    </p:set>
                                    <p:animEffect transition="in" filter="fade">
                                      <p:cBhvr>
                                        <p:cTn id="24" dur="500"/>
                                        <p:tgtEl>
                                          <p:spTgt spid="99">
                                            <p:txEl>
                                              <p:pRg st="0" end="0"/>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99">
                                            <p:txEl>
                                              <p:pRg st="1" end="1"/>
                                            </p:txEl>
                                          </p:spTgt>
                                        </p:tgtEl>
                                        <p:attrNameLst>
                                          <p:attrName>style.visibility</p:attrName>
                                        </p:attrNameLst>
                                      </p:cBhvr>
                                      <p:to>
                                        <p:strVal val="visible"/>
                                      </p:to>
                                    </p:set>
                                    <p:animEffect transition="in" filter="fade">
                                      <p:cBhvr>
                                        <p:cTn id="28" dur="500"/>
                                        <p:tgtEl>
                                          <p:spTgt spid="99">
                                            <p:txEl>
                                              <p:pRg st="1" end="1"/>
                                            </p:txEl>
                                          </p:spTgt>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99">
                                            <p:txEl>
                                              <p:pRg st="2" end="2"/>
                                            </p:txEl>
                                          </p:spTgt>
                                        </p:tgtEl>
                                        <p:attrNameLst>
                                          <p:attrName>style.visibility</p:attrName>
                                        </p:attrNameLst>
                                      </p:cBhvr>
                                      <p:to>
                                        <p:strVal val="visible"/>
                                      </p:to>
                                    </p:set>
                                    <p:animEffect transition="in" filter="fade">
                                      <p:cBhvr>
                                        <p:cTn id="32" dur="500"/>
                                        <p:tgtEl>
                                          <p:spTgt spid="99">
                                            <p:txEl>
                                              <p:pRg st="2" end="2"/>
                                            </p:txEl>
                                          </p:spTgt>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99">
                                            <p:txEl>
                                              <p:pRg st="3" end="3"/>
                                            </p:txEl>
                                          </p:spTgt>
                                        </p:tgtEl>
                                        <p:attrNameLst>
                                          <p:attrName>style.visibility</p:attrName>
                                        </p:attrNameLst>
                                      </p:cBhvr>
                                      <p:to>
                                        <p:strVal val="visible"/>
                                      </p:to>
                                    </p:set>
                                    <p:animEffect transition="in" filter="fade">
                                      <p:cBhvr>
                                        <p:cTn id="3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E03734-B751-4BA2-A234-1A4606303694}"/>
              </a:ext>
            </a:extLst>
          </p:cNvPr>
          <p:cNvPicPr>
            <a:picLocks noChangeAspect="1"/>
          </p:cNvPicPr>
          <p:nvPr/>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C5B46D6-0BC4-42F4-8EE3-E2A00269CFB7}"/>
              </a:ext>
            </a:extLst>
          </p:cNvPr>
          <p:cNvSpPr/>
          <p:nvPr/>
        </p:nvSpPr>
        <p:spPr bwMode="auto">
          <a:xfrm>
            <a:off x="0" y="973"/>
            <a:ext cx="12192000" cy="6857027"/>
          </a:xfrm>
          <a:prstGeom prst="rect">
            <a:avLst/>
          </a:prstGeom>
          <a:solidFill>
            <a:schemeClr val="tx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solidFill>
                <a:srgbClr val="002050">
                  <a:alpha val="84000"/>
                </a:srgbClr>
              </a:solidFill>
              <a:effectLst/>
              <a:uLnTx/>
              <a:uFillTx/>
              <a:latin typeface="Segoe UI Semilight"/>
              <a:ea typeface="Segoe UI" pitchFamily="34" charset="0"/>
              <a:cs typeface="Segoe UI" pitchFamily="34" charset="0"/>
            </a:endParaRPr>
          </a:p>
        </p:txBody>
      </p:sp>
      <p:sp>
        <p:nvSpPr>
          <p:cNvPr id="7" name="Title 3">
            <a:extLst>
              <a:ext uri="{FF2B5EF4-FFF2-40B4-BE49-F238E27FC236}">
                <a16:creationId xmlns:a16="http://schemas.microsoft.com/office/drawing/2014/main" id="{CDDF6284-1016-4456-9D4E-A67B94697F02}"/>
              </a:ext>
            </a:extLst>
          </p:cNvPr>
          <p:cNvSpPr txBox="1">
            <a:spLocks/>
          </p:cNvSpPr>
          <p:nvPr/>
        </p:nvSpPr>
        <p:spPr>
          <a:xfrm>
            <a:off x="533400" y="2609047"/>
            <a:ext cx="11125200" cy="147732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There has never been a better time </a:t>
            </a:r>
            <a:b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to migrate to Azure</a:t>
            </a:r>
          </a:p>
        </p:txBody>
      </p:sp>
    </p:spTree>
    <p:extLst>
      <p:ext uri="{BB962C8B-B14F-4D97-AF65-F5344CB8AC3E}">
        <p14:creationId xmlns:p14="http://schemas.microsoft.com/office/powerpoint/2010/main" val="6385196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25428E-6 0.04608 L 2.25428E-6 -1.7567E-6 " pathEditMode="relative" rAng="0" ptsTypes="AA">
                                      <p:cBhvr>
                                        <p:cTn id="9" dur="1000" fill="hold"/>
                                        <p:tgtEl>
                                          <p:spTgt spid="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245E-33D0-42A8-9DF4-D1B52A102613}"/>
              </a:ext>
            </a:extLst>
          </p:cNvPr>
          <p:cNvSpPr>
            <a:spLocks noGrp="1"/>
          </p:cNvSpPr>
          <p:nvPr>
            <p:ph type="title"/>
          </p:nvPr>
        </p:nvSpPr>
        <p:spPr>
          <a:xfrm>
            <a:off x="414736" y="291505"/>
            <a:ext cx="11018520" cy="553998"/>
          </a:xfrm>
        </p:spPr>
        <p:txBody>
          <a:bodyPr>
            <a:normAutofit fontScale="90000"/>
          </a:bodyPr>
          <a:lstStyle/>
          <a:p>
            <a:r>
              <a:rPr lang="en-US" dirty="0"/>
              <a:t>Get help: skilled migration partners </a:t>
            </a:r>
          </a:p>
        </p:txBody>
      </p:sp>
      <p:grpSp>
        <p:nvGrpSpPr>
          <p:cNvPr id="39" name="Group 38">
            <a:extLst>
              <a:ext uri="{FF2B5EF4-FFF2-40B4-BE49-F238E27FC236}">
                <a16:creationId xmlns:a16="http://schemas.microsoft.com/office/drawing/2014/main" id="{B75B599E-1A94-4083-BC95-CE3AF07BC539}"/>
              </a:ext>
            </a:extLst>
          </p:cNvPr>
          <p:cNvGrpSpPr/>
          <p:nvPr/>
        </p:nvGrpSpPr>
        <p:grpSpPr>
          <a:xfrm>
            <a:off x="930724" y="1200464"/>
            <a:ext cx="10327729" cy="4484201"/>
            <a:chOff x="766600" y="854002"/>
            <a:chExt cx="9292187" cy="4034579"/>
          </a:xfrm>
        </p:grpSpPr>
        <p:pic>
          <p:nvPicPr>
            <p:cNvPr id="3" name="Picture 2">
              <a:hlinkClick r:id="rId3"/>
              <a:extLst>
                <a:ext uri="{FF2B5EF4-FFF2-40B4-BE49-F238E27FC236}">
                  <a16:creationId xmlns:a16="http://schemas.microsoft.com/office/drawing/2014/main" id="{EE3A981C-9CA3-4D4C-9104-CEE5FE1CB979}"/>
                </a:ext>
              </a:extLst>
            </p:cNvPr>
            <p:cNvPicPr/>
            <p:nvPr/>
          </p:nvPicPr>
          <p:blipFill rotWithShape="1">
            <a:blip r:embed="rId4"/>
            <a:srcRect r="15620" b="24740"/>
            <a:stretch/>
          </p:blipFill>
          <p:spPr bwMode="auto">
            <a:xfrm>
              <a:off x="766600" y="1479256"/>
              <a:ext cx="13961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5"/>
              <a:extLst>
                <a:ext uri="{FF2B5EF4-FFF2-40B4-BE49-F238E27FC236}">
                  <a16:creationId xmlns:a16="http://schemas.microsoft.com/office/drawing/2014/main" id="{6EEA29ED-186E-4F08-A244-2676FC104043}"/>
                </a:ext>
              </a:extLst>
            </p:cNvPr>
            <p:cNvPicPr/>
            <p:nvPr/>
          </p:nvPicPr>
          <p:blipFill>
            <a:blip r:embed="rId6">
              <a:clrChange>
                <a:clrFrom>
                  <a:srgbClr val="FFFFFF"/>
                </a:clrFrom>
                <a:clrTo>
                  <a:srgbClr val="FFFFFF">
                    <a:alpha val="0"/>
                  </a:srgbClr>
                </a:clrTo>
              </a:clrChange>
            </a:blip>
            <a:stretch>
              <a:fillRect/>
            </a:stretch>
          </p:blipFill>
          <p:spPr bwMode="auto">
            <a:xfrm>
              <a:off x="5685449" y="1559011"/>
              <a:ext cx="1199484" cy="328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7"/>
              <a:extLst>
                <a:ext uri="{FF2B5EF4-FFF2-40B4-BE49-F238E27FC236}">
                  <a16:creationId xmlns:a16="http://schemas.microsoft.com/office/drawing/2014/main" id="{D86362E5-F326-4DA9-9BB0-7E3249AC17C7}"/>
                </a:ext>
              </a:extLst>
            </p:cNvPr>
            <p:cNvPicPr/>
            <p:nvPr/>
          </p:nvPicPr>
          <p:blipFill>
            <a:blip r:embed="rId8"/>
            <a:stretch>
              <a:fillRect/>
            </a:stretch>
          </p:blipFill>
          <p:spPr>
            <a:xfrm>
              <a:off x="3865781" y="1527316"/>
              <a:ext cx="1396153" cy="326407"/>
            </a:xfrm>
            <a:prstGeom prst="rect">
              <a:avLst/>
            </a:prstGeom>
          </p:spPr>
        </p:pic>
        <p:pic>
          <p:nvPicPr>
            <p:cNvPr id="6" name="Picture 5">
              <a:hlinkClick r:id="rId9"/>
              <a:extLst>
                <a:ext uri="{FF2B5EF4-FFF2-40B4-BE49-F238E27FC236}">
                  <a16:creationId xmlns:a16="http://schemas.microsoft.com/office/drawing/2014/main" id="{6098117B-FF43-42FB-B179-948F5BF557E2}"/>
                </a:ext>
              </a:extLst>
            </p:cNvPr>
            <p:cNvPicPr/>
            <p:nvPr/>
          </p:nvPicPr>
          <p:blipFill>
            <a:blip r:embed="rId10">
              <a:clrChange>
                <a:clrFrom>
                  <a:srgbClr val="FFFFFF"/>
                </a:clrFrom>
                <a:clrTo>
                  <a:srgbClr val="FFFFFF">
                    <a:alpha val="0"/>
                  </a:srgbClr>
                </a:clrTo>
              </a:clrChange>
            </a:blip>
            <a:stretch>
              <a:fillRect/>
            </a:stretch>
          </p:blipFill>
          <p:spPr>
            <a:xfrm>
              <a:off x="766600" y="2191850"/>
              <a:ext cx="1396153" cy="298765"/>
            </a:xfrm>
            <a:prstGeom prst="rect">
              <a:avLst/>
            </a:prstGeom>
          </p:spPr>
        </p:pic>
        <p:pic>
          <p:nvPicPr>
            <p:cNvPr id="7" name="Picture 6">
              <a:hlinkClick r:id="rId11"/>
              <a:extLst>
                <a:ext uri="{FF2B5EF4-FFF2-40B4-BE49-F238E27FC236}">
                  <a16:creationId xmlns:a16="http://schemas.microsoft.com/office/drawing/2014/main" id="{68146C30-7892-4032-B4A8-B08AA8CDA97A}"/>
                </a:ext>
              </a:extLst>
            </p:cNvPr>
            <p:cNvPicPr/>
            <p:nvPr/>
          </p:nvPicPr>
          <p:blipFill>
            <a:blip r:embed="rId12"/>
            <a:stretch>
              <a:fillRect/>
            </a:stretch>
          </p:blipFill>
          <p:spPr bwMode="auto">
            <a:xfrm>
              <a:off x="2364159" y="2259867"/>
              <a:ext cx="1242965" cy="2520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laranet COM">
              <a:hlinkClick r:id="rId13"/>
              <a:extLst>
                <a:ext uri="{FF2B5EF4-FFF2-40B4-BE49-F238E27FC236}">
                  <a16:creationId xmlns:a16="http://schemas.microsoft.com/office/drawing/2014/main" id="{A458F342-876C-407A-9296-BBD95223B7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3956" y="1629013"/>
              <a:ext cx="924390" cy="1880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hlinkClick r:id="rId15"/>
              <a:extLst>
                <a:ext uri="{FF2B5EF4-FFF2-40B4-BE49-F238E27FC236}">
                  <a16:creationId xmlns:a16="http://schemas.microsoft.com/office/drawing/2014/main" id="{D76F32A0-334F-4844-BC68-19F10439F2F8}"/>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15507" y="854002"/>
              <a:ext cx="588449" cy="639633"/>
            </a:xfrm>
            <a:prstGeom prst="rect">
              <a:avLst/>
            </a:prstGeom>
            <a:noFill/>
            <a:ln>
              <a:noFill/>
            </a:ln>
          </p:spPr>
        </p:pic>
        <p:pic>
          <p:nvPicPr>
            <p:cNvPr id="10" name="Picture 2" descr="https://partneraggregatoreastsa.blob.core.windows.net/publishedlogos/0b2b2353-c08c-4733-b034-908b5eeb6014_aea016e8-a47d-4725-92f8-65dfec03c85f">
              <a:hlinkClick r:id="rId17"/>
              <a:extLst>
                <a:ext uri="{FF2B5EF4-FFF2-40B4-BE49-F238E27FC236}">
                  <a16:creationId xmlns:a16="http://schemas.microsoft.com/office/drawing/2014/main" id="{1CA9F35F-67B6-446B-96CB-CA0D96FB3B6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2388" y="1428750"/>
              <a:ext cx="1326507" cy="523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hlinkClick r:id="rId19"/>
              <a:extLst>
                <a:ext uri="{FF2B5EF4-FFF2-40B4-BE49-F238E27FC236}">
                  <a16:creationId xmlns:a16="http://schemas.microsoft.com/office/drawing/2014/main" id="{5BBCEB06-FC3C-4C07-95E1-FABDADEEFFAB}"/>
                </a:ext>
              </a:extLst>
            </p:cNvPr>
            <p:cNvPicPr/>
            <p:nvPr/>
          </p:nvPicPr>
          <p:blipFill rotWithShape="1">
            <a:blip r:embed="rId20"/>
            <a:srcRect t="10602" b="10602"/>
            <a:stretch/>
          </p:blipFill>
          <p:spPr>
            <a:xfrm>
              <a:off x="5862712" y="2210108"/>
              <a:ext cx="1096869" cy="345714"/>
            </a:xfrm>
            <a:prstGeom prst="rect">
              <a:avLst/>
            </a:prstGeom>
          </p:spPr>
        </p:pic>
        <p:pic>
          <p:nvPicPr>
            <p:cNvPr id="12" name="Picture 11">
              <a:hlinkClick r:id="rId21"/>
              <a:extLst>
                <a:ext uri="{FF2B5EF4-FFF2-40B4-BE49-F238E27FC236}">
                  <a16:creationId xmlns:a16="http://schemas.microsoft.com/office/drawing/2014/main" id="{4E6DD4EC-9851-4DDD-B4C1-098E633B9B8D}"/>
                </a:ext>
              </a:extLst>
            </p:cNvPr>
            <p:cNvPicPr/>
            <p:nvPr/>
          </p:nvPicPr>
          <p:blipFill rotWithShape="1">
            <a:blip r:embed="rId22" cstate="print">
              <a:extLst>
                <a:ext uri="{28A0092B-C50C-407E-A947-70E740481C1C}">
                  <a14:useLocalDpi xmlns:a14="http://schemas.microsoft.com/office/drawing/2010/main" val="0"/>
                </a:ext>
              </a:extLst>
            </a:blip>
            <a:srcRect l="10422" t="30303" r="10422" b="30303"/>
            <a:stretch/>
          </p:blipFill>
          <p:spPr>
            <a:xfrm>
              <a:off x="3976747" y="2951245"/>
              <a:ext cx="1174221" cy="229934"/>
            </a:xfrm>
            <a:prstGeom prst="rect">
              <a:avLst/>
            </a:prstGeom>
          </p:spPr>
        </p:pic>
        <p:pic>
          <p:nvPicPr>
            <p:cNvPr id="13" name="Picture 2">
              <a:hlinkClick r:id="rId23"/>
              <a:extLst>
                <a:ext uri="{FF2B5EF4-FFF2-40B4-BE49-F238E27FC236}">
                  <a16:creationId xmlns:a16="http://schemas.microsoft.com/office/drawing/2014/main" id="{551AB5E7-500B-43A1-AA3F-D80BD79778C7}"/>
                </a:ext>
              </a:extLst>
            </p:cNvPr>
            <p:cNvPicPr>
              <a:picLocks noChangeAspect="1" noChangeArrowheads="1"/>
            </p:cNvPicPr>
            <p:nvPr/>
          </p:nvPicPr>
          <p:blipFill rotWithShape="1">
            <a:blip r:embed="rId24"/>
            <a:srcRect t="27781" b="27781"/>
            <a:stretch/>
          </p:blipFill>
          <p:spPr bwMode="auto">
            <a:xfrm>
              <a:off x="766600" y="2831483"/>
              <a:ext cx="1396153" cy="4694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oretek Services Logo">
              <a:hlinkClick r:id="rId25"/>
              <a:extLst>
                <a:ext uri="{FF2B5EF4-FFF2-40B4-BE49-F238E27FC236}">
                  <a16:creationId xmlns:a16="http://schemas.microsoft.com/office/drawing/2014/main" id="{821058AE-A81B-4FA4-B1D1-71A9A3D5CBA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91543" y="2112786"/>
              <a:ext cx="1041298" cy="3490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a:hlinkClick r:id="rId27"/>
              <a:extLst>
                <a:ext uri="{FF2B5EF4-FFF2-40B4-BE49-F238E27FC236}">
                  <a16:creationId xmlns:a16="http://schemas.microsoft.com/office/drawing/2014/main" id="{FFC41846-E96D-480B-AEF4-D5A1BA9B95F7}"/>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31111" b="35333"/>
            <a:stretch/>
          </p:blipFill>
          <p:spPr bwMode="auto">
            <a:xfrm>
              <a:off x="2421710" y="2876983"/>
              <a:ext cx="1127863" cy="3784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hlinkClick r:id="rId29"/>
              <a:extLst>
                <a:ext uri="{FF2B5EF4-FFF2-40B4-BE49-F238E27FC236}">
                  <a16:creationId xmlns:a16="http://schemas.microsoft.com/office/drawing/2014/main" id="{291821EF-9B13-4420-B993-2D3644ADED0E}"/>
                </a:ext>
              </a:extLst>
            </p:cNvPr>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064804" y="1984115"/>
              <a:ext cx="993983" cy="541397"/>
            </a:xfrm>
            <a:prstGeom prst="rect">
              <a:avLst/>
            </a:prstGeom>
            <a:noFill/>
            <a:ln>
              <a:noFill/>
            </a:ln>
          </p:spPr>
        </p:pic>
        <p:pic>
          <p:nvPicPr>
            <p:cNvPr id="18" name="Picture 17" descr="logo">
              <a:hlinkClick r:id="rId31"/>
              <a:extLst>
                <a:ext uri="{FF2B5EF4-FFF2-40B4-BE49-F238E27FC236}">
                  <a16:creationId xmlns:a16="http://schemas.microsoft.com/office/drawing/2014/main" id="{6F53FFE8-4AD6-49C2-88A2-66E1331D6EDF}"/>
                </a:ext>
              </a:extLst>
            </p:cNvPr>
            <p:cNvPicPr/>
            <p:nvPr/>
          </p:nvPicPr>
          <p:blipFill>
            <a:blip r:embed="rId32">
              <a:extLst>
                <a:ext uri="{28A0092B-C50C-407E-A947-70E740481C1C}">
                  <a14:useLocalDpi xmlns:a14="http://schemas.microsoft.com/office/drawing/2010/main" val="0"/>
                </a:ext>
              </a:extLst>
            </a:blip>
            <a:srcRect/>
            <a:stretch>
              <a:fillRect/>
            </a:stretch>
          </p:blipFill>
          <p:spPr bwMode="auto">
            <a:xfrm>
              <a:off x="3857442" y="2129094"/>
              <a:ext cx="1412830" cy="424276"/>
            </a:xfrm>
            <a:prstGeom prst="rect">
              <a:avLst/>
            </a:prstGeom>
            <a:noFill/>
            <a:ln>
              <a:noFill/>
            </a:ln>
          </p:spPr>
        </p:pic>
        <p:pic>
          <p:nvPicPr>
            <p:cNvPr id="19" name="Picture 18" descr="Intercept">
              <a:hlinkClick r:id="rId33"/>
              <a:extLst>
                <a:ext uri="{FF2B5EF4-FFF2-40B4-BE49-F238E27FC236}">
                  <a16:creationId xmlns:a16="http://schemas.microsoft.com/office/drawing/2014/main" id="{06B35EB0-66BE-4AE1-A239-7C60C3964C7E}"/>
                </a:ext>
              </a:extLst>
            </p:cNvPr>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411146" y="3712655"/>
              <a:ext cx="1111770" cy="198331"/>
            </a:xfrm>
            <a:prstGeom prst="rect">
              <a:avLst/>
            </a:prstGeom>
            <a:noFill/>
          </p:spPr>
        </p:pic>
        <p:pic>
          <p:nvPicPr>
            <p:cNvPr id="20" name="Picture 2" descr="Related image">
              <a:hlinkClick r:id="rId35"/>
              <a:extLst>
                <a:ext uri="{FF2B5EF4-FFF2-40B4-BE49-F238E27FC236}">
                  <a16:creationId xmlns:a16="http://schemas.microsoft.com/office/drawing/2014/main" id="{20BD889C-63C0-43A1-BC0F-798310064044}"/>
                </a:ext>
              </a:extLst>
            </p:cNvPr>
            <p:cNvPicPr>
              <a:picLocks noChangeAspect="1" noChangeArrowheads="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l="3188" t="36350" r="3188" b="36350"/>
            <a:stretch/>
          </p:blipFill>
          <p:spPr bwMode="auto">
            <a:xfrm>
              <a:off x="766802" y="3641810"/>
              <a:ext cx="1395749" cy="3536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37"/>
              <a:extLst>
                <a:ext uri="{FF2B5EF4-FFF2-40B4-BE49-F238E27FC236}">
                  <a16:creationId xmlns:a16="http://schemas.microsoft.com/office/drawing/2014/main" id="{BEE2A7E5-FDDF-4B18-9D56-266E126138B0}"/>
                </a:ext>
              </a:extLst>
            </p:cNvPr>
            <p:cNvPicPr>
              <a:picLocks noChangeAspect="1" noChangeArrowheads="1"/>
            </p:cNvPicPr>
            <p:nvPr/>
          </p:nvPicPr>
          <p:blipFill>
            <a:blip r:embed="rId38"/>
            <a:stretch>
              <a:fillRect/>
            </a:stretch>
          </p:blipFill>
          <p:spPr bwMode="auto">
            <a:xfrm>
              <a:off x="2666572" y="3685579"/>
              <a:ext cx="1185288" cy="3536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39"/>
              <a:extLst>
                <a:ext uri="{FF2B5EF4-FFF2-40B4-BE49-F238E27FC236}">
                  <a16:creationId xmlns:a16="http://schemas.microsoft.com/office/drawing/2014/main" id="{73D8F017-04E2-4A27-9A1D-2A6C63D956E1}"/>
                </a:ext>
              </a:extLst>
            </p:cNvPr>
            <p:cNvPicPr/>
            <p:nvPr/>
          </p:nvPicPr>
          <p:blipFill rotWithShape="1">
            <a:blip r:embed="rId40">
              <a:clrChange>
                <a:clrFrom>
                  <a:srgbClr val="FFFFFF"/>
                </a:clrFrom>
                <a:clrTo>
                  <a:srgbClr val="FFFFFF">
                    <a:alpha val="0"/>
                  </a:srgbClr>
                </a:clrTo>
              </a:clrChange>
            </a:blip>
            <a:srcRect t="20411" b="20411"/>
            <a:stretch/>
          </p:blipFill>
          <p:spPr bwMode="auto">
            <a:xfrm>
              <a:off x="8696866" y="2687388"/>
              <a:ext cx="1280262" cy="7576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41"/>
              <a:extLst>
                <a:ext uri="{FF2B5EF4-FFF2-40B4-BE49-F238E27FC236}">
                  <a16:creationId xmlns:a16="http://schemas.microsoft.com/office/drawing/2014/main" id="{F6C594D4-0B1E-466F-B12C-80D36044B9C9}"/>
                </a:ext>
              </a:extLst>
            </p:cNvPr>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9434" y="2957794"/>
              <a:ext cx="1390336" cy="446769"/>
            </a:xfrm>
            <a:prstGeom prst="rect">
              <a:avLst/>
            </a:prstGeom>
            <a:noFill/>
            <a:ln>
              <a:noFill/>
            </a:ln>
          </p:spPr>
        </p:pic>
        <p:pic>
          <p:nvPicPr>
            <p:cNvPr id="24" name="Picture 23">
              <a:hlinkClick r:id="rId43"/>
              <a:extLst>
                <a:ext uri="{FF2B5EF4-FFF2-40B4-BE49-F238E27FC236}">
                  <a16:creationId xmlns:a16="http://schemas.microsoft.com/office/drawing/2014/main" id="{8F8EFC12-D90C-4F43-B3DB-6B60C740F33C}"/>
                </a:ext>
              </a:extLst>
            </p:cNvPr>
            <p:cNvPicPr/>
            <p:nvPr/>
          </p:nvPicPr>
          <p:blipFill rotWithShape="1">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l="10808" t="16865" r="10808" b="16865"/>
            <a:stretch/>
          </p:blipFill>
          <p:spPr bwMode="auto">
            <a:xfrm>
              <a:off x="7884361" y="866780"/>
              <a:ext cx="958576" cy="538884"/>
            </a:xfrm>
            <a:prstGeom prst="rect">
              <a:avLst/>
            </a:prstGeom>
            <a:noFill/>
            <a:ln>
              <a:noFill/>
            </a:ln>
          </p:spPr>
        </p:pic>
        <p:pic>
          <p:nvPicPr>
            <p:cNvPr id="25" name="Picture 12" descr="Image result for hcl logo">
              <a:hlinkClick r:id="rId45"/>
              <a:extLst>
                <a:ext uri="{FF2B5EF4-FFF2-40B4-BE49-F238E27FC236}">
                  <a16:creationId xmlns:a16="http://schemas.microsoft.com/office/drawing/2014/main" id="{465B4C3B-55AE-41F6-B401-410329741AC2}"/>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521575" y="918827"/>
              <a:ext cx="457428" cy="37984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hlinkClick r:id="rId47"/>
              <a:extLst>
                <a:ext uri="{FF2B5EF4-FFF2-40B4-BE49-F238E27FC236}">
                  <a16:creationId xmlns:a16="http://schemas.microsoft.com/office/drawing/2014/main" id="{96745614-E36D-4993-A004-95E29AC1D664}"/>
                </a:ext>
              </a:extLst>
            </p:cNvPr>
            <p:cNvPicPr/>
            <p:nvPr/>
          </p:nvPicPr>
          <p:blipFill rotWithShape="1">
            <a:blip r:embed="rId48"/>
            <a:srcRect t="32578" b="32578"/>
            <a:stretch/>
          </p:blipFill>
          <p:spPr bwMode="auto">
            <a:xfrm>
              <a:off x="2847832" y="4477335"/>
              <a:ext cx="1403482" cy="2173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hlinkClick r:id="rId49"/>
              <a:extLst>
                <a:ext uri="{FF2B5EF4-FFF2-40B4-BE49-F238E27FC236}">
                  <a16:creationId xmlns:a16="http://schemas.microsoft.com/office/drawing/2014/main" id="{DE47C107-458A-4F46-864B-EEA8A7AE52D3}"/>
                </a:ext>
              </a:extLst>
            </p:cNvPr>
            <p:cNvPicPr/>
            <p:nvPr/>
          </p:nvPicPr>
          <p:blipFill>
            <a:blip r:embed="rId50"/>
            <a:stretch>
              <a:fillRect/>
            </a:stretch>
          </p:blipFill>
          <p:spPr bwMode="auto">
            <a:xfrm>
              <a:off x="4362278" y="3641810"/>
              <a:ext cx="1392392" cy="2212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51"/>
              <a:extLst>
                <a:ext uri="{FF2B5EF4-FFF2-40B4-BE49-F238E27FC236}">
                  <a16:creationId xmlns:a16="http://schemas.microsoft.com/office/drawing/2014/main" id="{22C95D3D-DC44-42DD-9EAC-E1AC268ECD0D}"/>
                </a:ext>
              </a:extLst>
            </p:cNvPr>
            <p:cNvPicPr/>
            <p:nvPr/>
          </p:nvPicPr>
          <p:blipFill rotWithShape="1">
            <a:blip r:embed="rId52"/>
            <a:srcRect t="19002" b="19002"/>
            <a:stretch/>
          </p:blipFill>
          <p:spPr bwMode="auto">
            <a:xfrm>
              <a:off x="8153072" y="3716556"/>
              <a:ext cx="1129481" cy="352785"/>
            </a:xfrm>
            <a:prstGeom prst="rect">
              <a:avLst/>
            </a:prstGeom>
            <a:noFill/>
            <a:ln>
              <a:noFill/>
            </a:ln>
          </p:spPr>
        </p:pic>
        <p:pic>
          <p:nvPicPr>
            <p:cNvPr id="30" name="Picture 2" descr="Image result for protera logo">
              <a:hlinkClick r:id="rId53"/>
              <a:extLst>
                <a:ext uri="{FF2B5EF4-FFF2-40B4-BE49-F238E27FC236}">
                  <a16:creationId xmlns:a16="http://schemas.microsoft.com/office/drawing/2014/main" id="{E75E9271-6CD0-41B2-8B05-EE5E9792A704}"/>
                </a:ext>
              </a:extLst>
            </p:cNvPr>
            <p:cNvPicPr>
              <a:picLocks noChangeAspect="1" noChangeArrowheads="1"/>
            </p:cNvPicPr>
            <p:nvPr/>
          </p:nvPicPr>
          <p:blipFill rotWithShape="1">
            <a:blip r:embed="rId54">
              <a:clrChange>
                <a:clrFrom>
                  <a:srgbClr val="FBFBFB"/>
                </a:clrFrom>
                <a:clrTo>
                  <a:srgbClr val="FBFBFB">
                    <a:alpha val="0"/>
                  </a:srgbClr>
                </a:clrTo>
              </a:clrChange>
              <a:extLst>
                <a:ext uri="{28A0092B-C50C-407E-A947-70E740481C1C}">
                  <a14:useLocalDpi xmlns:a14="http://schemas.microsoft.com/office/drawing/2010/main" val="0"/>
                </a:ext>
              </a:extLst>
            </a:blip>
            <a:srcRect l="10680" t="8163" r="15656" b="16352"/>
            <a:stretch/>
          </p:blipFill>
          <p:spPr bwMode="auto">
            <a:xfrm>
              <a:off x="5011525" y="4247438"/>
              <a:ext cx="1111609" cy="64114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55"/>
              <a:extLst>
                <a:ext uri="{FF2B5EF4-FFF2-40B4-BE49-F238E27FC236}">
                  <a16:creationId xmlns:a16="http://schemas.microsoft.com/office/drawing/2014/main" id="{7FD5A805-7970-48DE-BCB7-52D6028A44F6}"/>
                </a:ext>
              </a:extLst>
            </p:cNvPr>
            <p:cNvPicPr/>
            <p:nvPr/>
          </p:nvPicPr>
          <p:blipFill>
            <a:blip r:embed="rId56"/>
            <a:stretch>
              <a:fillRect/>
            </a:stretch>
          </p:blipFill>
          <p:spPr bwMode="auto">
            <a:xfrm>
              <a:off x="8768724" y="1568862"/>
              <a:ext cx="1178441" cy="257422"/>
            </a:xfrm>
            <a:prstGeom prst="rect">
              <a:avLst/>
            </a:prstGeom>
            <a:noFill/>
            <a:ln>
              <a:noFill/>
            </a:ln>
          </p:spPr>
        </p:pic>
        <p:pic>
          <p:nvPicPr>
            <p:cNvPr id="32" name="Picture 31">
              <a:hlinkClick r:id="rId57"/>
              <a:extLst>
                <a:ext uri="{FF2B5EF4-FFF2-40B4-BE49-F238E27FC236}">
                  <a16:creationId xmlns:a16="http://schemas.microsoft.com/office/drawing/2014/main" id="{A4FA8852-DC09-4877-98D5-B27368359F43}"/>
                </a:ext>
              </a:extLst>
            </p:cNvPr>
            <p:cNvPicPr/>
            <p:nvPr/>
          </p:nvPicPr>
          <p:blipFill rotWithShape="1">
            <a:blip r:embed="rId58"/>
            <a:srcRect l="4324" t="13396" r="48704" b="13396"/>
            <a:stretch/>
          </p:blipFill>
          <p:spPr bwMode="auto">
            <a:xfrm>
              <a:off x="8813948" y="4211288"/>
              <a:ext cx="1218668" cy="613329"/>
            </a:xfrm>
            <a:prstGeom prst="rect">
              <a:avLst/>
            </a:prstGeom>
            <a:noFill/>
            <a:ln>
              <a:noFill/>
            </a:ln>
          </p:spPr>
        </p:pic>
        <p:pic>
          <p:nvPicPr>
            <p:cNvPr id="33" name="Picture 2" descr="Sogeti Logo">
              <a:hlinkClick r:id="rId59"/>
              <a:extLst>
                <a:ext uri="{FF2B5EF4-FFF2-40B4-BE49-F238E27FC236}">
                  <a16:creationId xmlns:a16="http://schemas.microsoft.com/office/drawing/2014/main" id="{A9F2A113-A176-455E-84CA-4F5998850F6C}"/>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5554249" y="2938936"/>
              <a:ext cx="1123032" cy="2545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61"/>
              <a:extLst>
                <a:ext uri="{FF2B5EF4-FFF2-40B4-BE49-F238E27FC236}">
                  <a16:creationId xmlns:a16="http://schemas.microsoft.com/office/drawing/2014/main" id="{90077413-F4E6-4F4D-B6B1-6D0BABB9BFB5}"/>
                </a:ext>
              </a:extLst>
            </p:cNvPr>
            <p:cNvPicPr>
              <a:picLocks noChangeAspect="1"/>
            </p:cNvPicPr>
            <p:nvPr/>
          </p:nvPicPr>
          <p:blipFill>
            <a:blip r:embed="rId62"/>
            <a:stretch>
              <a:fillRect/>
            </a:stretch>
          </p:blipFill>
          <p:spPr>
            <a:xfrm>
              <a:off x="6935573" y="4206001"/>
              <a:ext cx="785637" cy="502658"/>
            </a:xfrm>
            <a:prstGeom prst="rect">
              <a:avLst/>
            </a:prstGeom>
          </p:spPr>
        </p:pic>
        <p:pic>
          <p:nvPicPr>
            <p:cNvPr id="35" name="Picture 34" descr="cid:image034.png@01D4179C.E255AE30">
              <a:hlinkClick r:id="rId63"/>
              <a:extLst>
                <a:ext uri="{FF2B5EF4-FFF2-40B4-BE49-F238E27FC236}">
                  <a16:creationId xmlns:a16="http://schemas.microsoft.com/office/drawing/2014/main" id="{14BE73C3-156D-4249-9392-5ABF14CA99E9}"/>
                </a:ext>
              </a:extLst>
            </p:cNvPr>
            <p:cNvPicPr/>
            <p:nvPr/>
          </p:nvPicPr>
          <p:blipFill>
            <a:blip r:embed="rId64" r:link="rId65">
              <a:extLst>
                <a:ext uri="{28A0092B-C50C-407E-A947-70E740481C1C}">
                  <a14:useLocalDpi xmlns:a14="http://schemas.microsoft.com/office/drawing/2010/main" val="0"/>
                </a:ext>
              </a:extLst>
            </a:blip>
            <a:srcRect/>
            <a:stretch>
              <a:fillRect/>
            </a:stretch>
          </p:blipFill>
          <p:spPr bwMode="auto">
            <a:xfrm>
              <a:off x="989550" y="4497113"/>
              <a:ext cx="1174558" cy="366586"/>
            </a:xfrm>
            <a:prstGeom prst="rect">
              <a:avLst/>
            </a:prstGeom>
            <a:noFill/>
            <a:ln>
              <a:noFill/>
            </a:ln>
          </p:spPr>
        </p:pic>
        <p:pic>
          <p:nvPicPr>
            <p:cNvPr id="36" name="Picture 35">
              <a:hlinkClick r:id="rId66"/>
              <a:extLst>
                <a:ext uri="{FF2B5EF4-FFF2-40B4-BE49-F238E27FC236}">
                  <a16:creationId xmlns:a16="http://schemas.microsoft.com/office/drawing/2014/main" id="{A44DE81B-8019-4896-A939-020CCF1B4901}"/>
                </a:ext>
              </a:extLst>
            </p:cNvPr>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976747" y="865473"/>
              <a:ext cx="941379" cy="491223"/>
            </a:xfrm>
            <a:prstGeom prst="rect">
              <a:avLst/>
            </a:prstGeom>
            <a:noFill/>
            <a:ln>
              <a:noFill/>
            </a:ln>
          </p:spPr>
        </p:pic>
        <p:pic>
          <p:nvPicPr>
            <p:cNvPr id="37" name="Picture 4" descr="Related image">
              <a:hlinkClick r:id="rId68"/>
              <a:extLst>
                <a:ext uri="{FF2B5EF4-FFF2-40B4-BE49-F238E27FC236}">
                  <a16:creationId xmlns:a16="http://schemas.microsoft.com/office/drawing/2014/main" id="{9C00BF5E-3FD6-4937-B855-84324B899434}"/>
                </a:ext>
              </a:extLst>
            </p:cNvPr>
            <p:cNvPicPr>
              <a:picLocks noChangeAspect="1" noChangeArrowheads="1"/>
            </p:cNvPicPr>
            <p:nvPr/>
          </p:nvPicPr>
          <p:blipFill>
            <a:blip r:embed="rId69">
              <a:clrChange>
                <a:clrFrom>
                  <a:srgbClr val="F5F6F8"/>
                </a:clrFrom>
                <a:clrTo>
                  <a:srgbClr val="F5F6F8">
                    <a:alpha val="0"/>
                  </a:srgbClr>
                </a:clrTo>
              </a:clrChange>
              <a:extLst>
                <a:ext uri="{28A0092B-C50C-407E-A947-70E740481C1C}">
                  <a14:useLocalDpi xmlns:a14="http://schemas.microsoft.com/office/drawing/2010/main" val="0"/>
                </a:ext>
              </a:extLst>
            </a:blip>
            <a:srcRect/>
            <a:stretch>
              <a:fillRect/>
            </a:stretch>
          </p:blipFill>
          <p:spPr bwMode="auto">
            <a:xfrm>
              <a:off x="5197998" y="860758"/>
              <a:ext cx="738664" cy="55399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30DA5560-5B44-462A-A339-A5B210E6120D}"/>
              </a:ext>
            </a:extLst>
          </p:cNvPr>
          <p:cNvSpPr/>
          <p:nvPr/>
        </p:nvSpPr>
        <p:spPr>
          <a:xfrm>
            <a:off x="2738847" y="6181949"/>
            <a:ext cx="6841745" cy="307777"/>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Calibri" panose="020F0502020204030204" pitchFamily="34" charset="0"/>
                <a:cs typeface="Segoe UI" panose="020B0502040204020203" pitchFamily="34" charset="0"/>
                <a:hlinkClick r:id="rId70" action="ppaction://hlinkfile">
                  <a:extLst>
                    <a:ext uri="{A12FA001-AC4F-418D-AE19-62706E023703}">
                      <ahyp:hlinkClr xmlns:ahyp="http://schemas.microsoft.com/office/drawing/2018/hyperlinkcolor" val="tx"/>
                    </a:ext>
                  </a:extLst>
                </a:hlinkClick>
              </a:rPr>
              <a:t>Click here to search for and Azure expert MSP in your region</a:t>
            </a:r>
            <a:endParaRPr kumimoji="0" lang="en-IN" sz="20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endParaRPr>
          </a:p>
        </p:txBody>
      </p:sp>
      <p:pic>
        <p:nvPicPr>
          <p:cNvPr id="40" name="Picture 39" descr="A close up of a logo&#10;&#10;Description generated with very high confidence">
            <a:extLst>
              <a:ext uri="{FF2B5EF4-FFF2-40B4-BE49-F238E27FC236}">
                <a16:creationId xmlns:a16="http://schemas.microsoft.com/office/drawing/2014/main" id="{B222D834-832E-403A-BC45-CC854E80D4E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2401770" y="1325968"/>
            <a:ext cx="1750178" cy="298454"/>
          </a:xfrm>
          <a:prstGeom prst="rect">
            <a:avLst/>
          </a:prstGeom>
        </p:spPr>
      </p:pic>
      <p:pic>
        <p:nvPicPr>
          <p:cNvPr id="41" name="Picture 9">
            <a:extLst>
              <a:ext uri="{FF2B5EF4-FFF2-40B4-BE49-F238E27FC236}">
                <a16:creationId xmlns:a16="http://schemas.microsoft.com/office/drawing/2014/main" id="{F2FFDC13-8AC4-498D-838C-3D43C79F2811}"/>
              </a:ext>
            </a:extLst>
          </p:cNvPr>
          <p:cNvPicPr>
            <a:picLocks noChangeAspect="1" noChangeArrowheads="1"/>
          </p:cNvPicPr>
          <p:nvPr/>
        </p:nvPicPr>
        <p:blipFill>
          <a:blip r:embed="rId72"/>
          <a:stretch>
            <a:fillRect/>
          </a:stretch>
        </p:blipFill>
        <p:spPr bwMode="auto">
          <a:xfrm>
            <a:off x="930724" y="1221889"/>
            <a:ext cx="1038225" cy="30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133572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CB1B-2CFC-4220-B0C1-2331AA07C0CD}"/>
              </a:ext>
            </a:extLst>
          </p:cNvPr>
          <p:cNvSpPr>
            <a:spLocks noGrp="1"/>
          </p:cNvSpPr>
          <p:nvPr>
            <p:ph type="title"/>
          </p:nvPr>
        </p:nvSpPr>
        <p:spPr/>
        <p:txBody>
          <a:bodyPr/>
          <a:lstStyle/>
          <a:p>
            <a:r>
              <a:rPr lang="en-US"/>
              <a:t>Get started today</a:t>
            </a:r>
          </a:p>
        </p:txBody>
      </p:sp>
      <p:cxnSp>
        <p:nvCxnSpPr>
          <p:cNvPr id="4" name="Straight Connector 3">
            <a:extLst>
              <a:ext uri="{FF2B5EF4-FFF2-40B4-BE49-F238E27FC236}">
                <a16:creationId xmlns:a16="http://schemas.microsoft.com/office/drawing/2014/main" id="{B14F8CED-E476-442C-B18A-8D6E307BAC65}"/>
              </a:ext>
            </a:extLst>
          </p:cNvPr>
          <p:cNvCxnSpPr>
            <a:cxnSpLocks/>
          </p:cNvCxnSpPr>
          <p:nvPr/>
        </p:nvCxnSpPr>
        <p:spPr>
          <a:xfrm>
            <a:off x="-27728" y="2877118"/>
            <a:ext cx="12219728" cy="0"/>
          </a:xfrm>
          <a:prstGeom prst="line">
            <a:avLst/>
          </a:prstGeom>
          <a:ln w="25400" cap="rnd">
            <a:solidFill>
              <a:schemeClr val="accent3"/>
            </a:solidFill>
            <a:prstDash val="sysDot"/>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D42BE78-B148-423D-9B0F-25667512AA3C}"/>
              </a:ext>
            </a:extLst>
          </p:cNvPr>
          <p:cNvGrpSpPr/>
          <p:nvPr/>
        </p:nvGrpSpPr>
        <p:grpSpPr>
          <a:xfrm>
            <a:off x="890398" y="2292414"/>
            <a:ext cx="2101537" cy="2367789"/>
            <a:chOff x="1542202" y="2292414"/>
            <a:chExt cx="2101537" cy="2367789"/>
          </a:xfrm>
        </p:grpSpPr>
        <p:sp>
          <p:nvSpPr>
            <p:cNvPr id="5" name="Oval 4">
              <a:extLst>
                <a:ext uri="{FF2B5EF4-FFF2-40B4-BE49-F238E27FC236}">
                  <a16:creationId xmlns:a16="http://schemas.microsoft.com/office/drawing/2014/main" id="{6AE15E81-3571-4791-AD5E-D3C373F52E44}"/>
                </a:ext>
              </a:extLst>
            </p:cNvPr>
            <p:cNvSpPr/>
            <p:nvPr/>
          </p:nvSpPr>
          <p:spPr bwMode="auto">
            <a:xfrm>
              <a:off x="2008703" y="2292414"/>
              <a:ext cx="1182573"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1</a:t>
              </a:r>
            </a:p>
          </p:txBody>
        </p:sp>
        <p:sp>
          <p:nvSpPr>
            <p:cNvPr id="8" name="Rectangle 7">
              <a:extLst>
                <a:ext uri="{FF2B5EF4-FFF2-40B4-BE49-F238E27FC236}">
                  <a16:creationId xmlns:a16="http://schemas.microsoft.com/office/drawing/2014/main" id="{3DE60733-B30A-4C8D-AE76-155B91C5F87A}"/>
                </a:ext>
              </a:extLst>
            </p:cNvPr>
            <p:cNvSpPr/>
            <p:nvPr/>
          </p:nvSpPr>
          <p:spPr>
            <a:xfrm>
              <a:off x="1542202" y="4044650"/>
              <a:ext cx="2101537"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migration </a:t>
              </a:r>
              <a:b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cost savings</a:t>
              </a:r>
            </a:p>
          </p:txBody>
        </p:sp>
        <p:cxnSp>
          <p:nvCxnSpPr>
            <p:cNvPr id="11" name="Straight Connector 10">
              <a:extLst>
                <a:ext uri="{FF2B5EF4-FFF2-40B4-BE49-F238E27FC236}">
                  <a16:creationId xmlns:a16="http://schemas.microsoft.com/office/drawing/2014/main" id="{6C659C77-F4B1-4C5C-BD5D-03557FE94041}"/>
                </a:ext>
              </a:extLst>
            </p:cNvPr>
            <p:cNvCxnSpPr/>
            <p:nvPr/>
          </p:nvCxnSpPr>
          <p:spPr>
            <a:xfrm>
              <a:off x="2366725"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9B05AD2-81EE-490E-8BA9-3DCA5B418C51}"/>
              </a:ext>
            </a:extLst>
          </p:cNvPr>
          <p:cNvGrpSpPr/>
          <p:nvPr/>
        </p:nvGrpSpPr>
        <p:grpSpPr>
          <a:xfrm>
            <a:off x="4129045" y="2292414"/>
            <a:ext cx="3621506" cy="2367789"/>
            <a:chOff x="4253722" y="2292414"/>
            <a:chExt cx="3621506" cy="2367789"/>
          </a:xfrm>
        </p:grpSpPr>
        <p:sp>
          <p:nvSpPr>
            <p:cNvPr id="6" name="Oval 5">
              <a:extLst>
                <a:ext uri="{FF2B5EF4-FFF2-40B4-BE49-F238E27FC236}">
                  <a16:creationId xmlns:a16="http://schemas.microsoft.com/office/drawing/2014/main" id="{FB4C415F-D152-4A90-AE67-1CD7D97082AB}"/>
                </a:ext>
              </a:extLst>
            </p:cNvPr>
            <p:cNvSpPr/>
            <p:nvPr/>
          </p:nvSpPr>
          <p:spPr bwMode="auto">
            <a:xfrm>
              <a:off x="5421136" y="2292414"/>
              <a:ext cx="1182572"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2</a:t>
              </a:r>
            </a:p>
          </p:txBody>
        </p:sp>
        <p:sp>
          <p:nvSpPr>
            <p:cNvPr id="10" name="Rectangle 9">
              <a:extLst>
                <a:ext uri="{FF2B5EF4-FFF2-40B4-BE49-F238E27FC236}">
                  <a16:creationId xmlns:a16="http://schemas.microsoft.com/office/drawing/2014/main" id="{739EC18E-5787-4C10-9390-54391258DB30}"/>
                </a:ext>
              </a:extLst>
            </p:cNvPr>
            <p:cNvSpPr/>
            <p:nvPr/>
          </p:nvSpPr>
          <p:spPr>
            <a:xfrm>
              <a:off x="4253722" y="4044650"/>
              <a:ext cx="3621506"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 more, find 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migration partner </a:t>
              </a:r>
            </a:p>
          </p:txBody>
        </p:sp>
        <p:cxnSp>
          <p:nvCxnSpPr>
            <p:cNvPr id="12" name="Straight Connector 11">
              <a:extLst>
                <a:ext uri="{FF2B5EF4-FFF2-40B4-BE49-F238E27FC236}">
                  <a16:creationId xmlns:a16="http://schemas.microsoft.com/office/drawing/2014/main" id="{E6C58C80-C57E-4BBD-B295-747D10415428}"/>
                </a:ext>
              </a:extLst>
            </p:cNvPr>
            <p:cNvCxnSpPr/>
            <p:nvPr/>
          </p:nvCxnSpPr>
          <p:spPr>
            <a:xfrm>
              <a:off x="5779156"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FBD5FF1-633C-4A04-BC7F-38B9EF8A3908}"/>
              </a:ext>
            </a:extLst>
          </p:cNvPr>
          <p:cNvGrpSpPr/>
          <p:nvPr/>
        </p:nvGrpSpPr>
        <p:grpSpPr>
          <a:xfrm>
            <a:off x="8189729" y="2292414"/>
            <a:ext cx="3621506" cy="2367789"/>
            <a:chOff x="8149559" y="2292414"/>
            <a:chExt cx="3621506" cy="2367789"/>
          </a:xfrm>
        </p:grpSpPr>
        <p:sp>
          <p:nvSpPr>
            <p:cNvPr id="7" name="Oval 6">
              <a:extLst>
                <a:ext uri="{FF2B5EF4-FFF2-40B4-BE49-F238E27FC236}">
                  <a16:creationId xmlns:a16="http://schemas.microsoft.com/office/drawing/2014/main" id="{E4D0741F-DB82-4152-AFF0-0EF67929B61A}"/>
                </a:ext>
              </a:extLst>
            </p:cNvPr>
            <p:cNvSpPr/>
            <p:nvPr/>
          </p:nvSpPr>
          <p:spPr bwMode="auto">
            <a:xfrm>
              <a:off x="9400155" y="2292414"/>
              <a:ext cx="1182573"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3</a:t>
              </a:r>
            </a:p>
          </p:txBody>
        </p:sp>
        <p:sp>
          <p:nvSpPr>
            <p:cNvPr id="9" name="Rectangle 8">
              <a:extLst>
                <a:ext uri="{FF2B5EF4-FFF2-40B4-BE49-F238E27FC236}">
                  <a16:creationId xmlns:a16="http://schemas.microsoft.com/office/drawing/2014/main" id="{D1B9E388-550D-45CC-BE74-E5FC286AF4FA}"/>
                </a:ext>
              </a:extLst>
            </p:cNvPr>
            <p:cNvSpPr/>
            <p:nvPr/>
          </p:nvSpPr>
          <p:spPr>
            <a:xfrm>
              <a:off x="8149559" y="4044650"/>
              <a:ext cx="3621506"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Start your migration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project </a:t>
              </a:r>
            </a:p>
          </p:txBody>
        </p:sp>
        <p:cxnSp>
          <p:nvCxnSpPr>
            <p:cNvPr id="13" name="Straight Connector 12">
              <a:extLst>
                <a:ext uri="{FF2B5EF4-FFF2-40B4-BE49-F238E27FC236}">
                  <a16:creationId xmlns:a16="http://schemas.microsoft.com/office/drawing/2014/main" id="{293F183A-7C2B-4C07-A8C0-9D0F132DF7E2}"/>
                </a:ext>
              </a:extLst>
            </p:cNvPr>
            <p:cNvCxnSpPr/>
            <p:nvPr/>
          </p:nvCxnSpPr>
          <p:spPr>
            <a:xfrm>
              <a:off x="9758177"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904F2662-3A01-4C35-A208-2F703E25F794}"/>
              </a:ext>
            </a:extLst>
          </p:cNvPr>
          <p:cNvSpPr/>
          <p:nvPr/>
        </p:nvSpPr>
        <p:spPr>
          <a:xfrm>
            <a:off x="4129045" y="5324276"/>
            <a:ext cx="3621506" cy="5355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Migration</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Aka.ms/</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a:t>
            </a:r>
            <a:r>
              <a:rPr kumimoji="0" lang="en-US" sz="16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zureExpertMSP</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E670B9D8-DDAF-4AFD-B046-9956B0C3454E}"/>
              </a:ext>
            </a:extLst>
          </p:cNvPr>
          <p:cNvSpPr/>
          <p:nvPr/>
        </p:nvSpPr>
        <p:spPr>
          <a:xfrm>
            <a:off x="1094574" y="5324276"/>
            <a:ext cx="1693184" cy="3139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TCO</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p:txBody>
      </p:sp>
      <p:sp>
        <p:nvSpPr>
          <p:cNvPr id="24" name="Rectangle 23">
            <a:extLst>
              <a:ext uri="{FF2B5EF4-FFF2-40B4-BE49-F238E27FC236}">
                <a16:creationId xmlns:a16="http://schemas.microsoft.com/office/drawing/2014/main" id="{28FC1F1D-05DB-42A8-88C9-5EFB4434D1D9}"/>
              </a:ext>
            </a:extLst>
          </p:cNvPr>
          <p:cNvSpPr/>
          <p:nvPr/>
        </p:nvSpPr>
        <p:spPr>
          <a:xfrm>
            <a:off x="8782100" y="5324276"/>
            <a:ext cx="2436765" cy="5078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Azure.com/M</a:t>
            </a:r>
            <a:r>
              <a:rPr kumimoji="0" lang="en-US" sz="16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igrateNow</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Semilight"/>
              <a:ea typeface="+mn-ea"/>
              <a:cs typeface="Calibri" panose="020F0502020204030204" pitchFamily="34" charset="0"/>
            </a:endParaRPr>
          </a:p>
        </p:txBody>
      </p:sp>
    </p:spTree>
    <p:extLst>
      <p:ext uri="{BB962C8B-B14F-4D97-AF65-F5344CB8AC3E}">
        <p14:creationId xmlns:p14="http://schemas.microsoft.com/office/powerpoint/2010/main" val="4552645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7F308B-EC07-4633-ADC5-6D93C7EA85D6}"/>
              </a:ext>
            </a:extLst>
          </p:cNvPr>
          <p:cNvSpPr/>
          <p:nvPr/>
        </p:nvSpPr>
        <p:spPr>
          <a:xfrm>
            <a:off x="1898286" y="1730514"/>
            <a:ext cx="2355132" cy="707886"/>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2008 | R2</a:t>
            </a:r>
            <a:endParaRPr kumimoji="0" lang="en-US" sz="3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A9C13621-1E97-434B-A902-E393B05074D8}"/>
              </a:ext>
            </a:extLst>
          </p:cNvPr>
          <p:cNvGrpSpPr/>
          <p:nvPr/>
        </p:nvGrpSpPr>
        <p:grpSpPr>
          <a:xfrm>
            <a:off x="2733745" y="721263"/>
            <a:ext cx="628509" cy="629594"/>
            <a:chOff x="9592192" y="1744460"/>
            <a:chExt cx="551498" cy="552450"/>
          </a:xfrm>
        </p:grpSpPr>
        <p:sp>
          <p:nvSpPr>
            <p:cNvPr id="10" name="Freeform: Shape 9">
              <a:extLst>
                <a:ext uri="{FF2B5EF4-FFF2-40B4-BE49-F238E27FC236}">
                  <a16:creationId xmlns:a16="http://schemas.microsoft.com/office/drawing/2014/main" id="{B9AADA69-B641-4E23-B619-726BBA0E0A25}"/>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9F023098-5CFB-4E32-B2C4-0CB0D6EF236E}"/>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EF81BA0-646C-4850-8539-0D45E90E29AD}"/>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itle 7">
            <a:extLst>
              <a:ext uri="{FF2B5EF4-FFF2-40B4-BE49-F238E27FC236}">
                <a16:creationId xmlns:a16="http://schemas.microsoft.com/office/drawing/2014/main" id="{D3F2A02A-D2A5-4505-9F97-C7875853D612}"/>
              </a:ext>
            </a:extLst>
          </p:cNvPr>
          <p:cNvSpPr>
            <a:spLocks noGrp="1"/>
          </p:cNvSpPr>
          <p:nvPr>
            <p:ph type="title"/>
          </p:nvPr>
        </p:nvSpPr>
        <p:spPr>
          <a:xfrm>
            <a:off x="7009508" y="3207510"/>
            <a:ext cx="4166501" cy="430887"/>
          </a:xfrm>
        </p:spPr>
        <p:txBody>
          <a:bodyPr>
            <a:normAutofit fontScale="90000"/>
          </a:bodyPr>
          <a:lstStyle/>
          <a:p>
            <a:r>
              <a:rPr lang="en-US"/>
              <a:t>Extended security updates</a:t>
            </a:r>
          </a:p>
        </p:txBody>
      </p:sp>
      <p:sp>
        <p:nvSpPr>
          <p:cNvPr id="24" name="Text Placeholder 23">
            <a:extLst>
              <a:ext uri="{FF2B5EF4-FFF2-40B4-BE49-F238E27FC236}">
                <a16:creationId xmlns:a16="http://schemas.microsoft.com/office/drawing/2014/main" id="{22580556-0A31-4F27-AD9A-94B40965C9C9}"/>
              </a:ext>
            </a:extLst>
          </p:cNvPr>
          <p:cNvSpPr>
            <a:spLocks noGrp="1"/>
          </p:cNvSpPr>
          <p:nvPr>
            <p:ph type="body" sz="quarter" idx="10"/>
          </p:nvPr>
        </p:nvSpPr>
        <p:spPr>
          <a:xfrm>
            <a:off x="6043219" y="3980934"/>
            <a:ext cx="5669810" cy="1461939"/>
          </a:xfrm>
        </p:spPr>
        <p:txBody>
          <a:bodyPr/>
          <a:lstStyle/>
          <a:p>
            <a:r>
              <a:rPr lang="en-US" sz="2000" dirty="0">
                <a:solidFill>
                  <a:schemeClr val="accent3"/>
                </a:solidFill>
              </a:rPr>
              <a:t>Free security updates, only on IaaS Azure</a:t>
            </a:r>
          </a:p>
          <a:p>
            <a:r>
              <a:rPr lang="en-US" sz="2000" dirty="0">
                <a:solidFill>
                  <a:schemeClr val="accent3"/>
                </a:solidFill>
              </a:rPr>
              <a:t>3 years of security updates after support ends</a:t>
            </a:r>
          </a:p>
          <a:p>
            <a:r>
              <a:rPr lang="en-US" sz="2000" dirty="0">
                <a:solidFill>
                  <a:schemeClr val="accent3"/>
                </a:solidFill>
              </a:rPr>
              <a:t>75% of the license cost to buy standalone</a:t>
            </a:r>
          </a:p>
          <a:p>
            <a:endParaRPr lang="en-US" sz="2000" dirty="0"/>
          </a:p>
        </p:txBody>
      </p:sp>
      <p:grpSp>
        <p:nvGrpSpPr>
          <p:cNvPr id="60" name="Group 59">
            <a:extLst>
              <a:ext uri="{FF2B5EF4-FFF2-40B4-BE49-F238E27FC236}">
                <a16:creationId xmlns:a16="http://schemas.microsoft.com/office/drawing/2014/main" id="{0A1D1853-1A6E-45C6-A109-8BF056E154D0}"/>
              </a:ext>
            </a:extLst>
          </p:cNvPr>
          <p:cNvGrpSpPr/>
          <p:nvPr/>
        </p:nvGrpSpPr>
        <p:grpSpPr>
          <a:xfrm>
            <a:off x="1288348" y="3003396"/>
            <a:ext cx="639988" cy="851207"/>
            <a:chOff x="1031674" y="930127"/>
            <a:chExt cx="1441832" cy="1917689"/>
          </a:xfrm>
        </p:grpSpPr>
        <p:sp>
          <p:nvSpPr>
            <p:cNvPr id="15" name="Freeform: Shape 14">
              <a:extLst>
                <a:ext uri="{FF2B5EF4-FFF2-40B4-BE49-F238E27FC236}">
                  <a16:creationId xmlns:a16="http://schemas.microsoft.com/office/drawing/2014/main" id="{70EBADEA-DA84-4B12-8E5A-5F43C6376413}"/>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544EAC28-B91E-4E31-9AE6-6FB1E7245E03}"/>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55" name="Group 54">
            <a:extLst>
              <a:ext uri="{FF2B5EF4-FFF2-40B4-BE49-F238E27FC236}">
                <a16:creationId xmlns:a16="http://schemas.microsoft.com/office/drawing/2014/main" id="{E3C9924A-8848-4349-BB58-05EB4C69D9AC}"/>
              </a:ext>
            </a:extLst>
          </p:cNvPr>
          <p:cNvGrpSpPr/>
          <p:nvPr/>
        </p:nvGrpSpPr>
        <p:grpSpPr>
          <a:xfrm>
            <a:off x="2244016" y="2901082"/>
            <a:ext cx="3001200" cy="904047"/>
            <a:chOff x="2873820" y="2478678"/>
            <a:chExt cx="3001200" cy="904047"/>
          </a:xfrm>
        </p:grpSpPr>
        <p:sp>
          <p:nvSpPr>
            <p:cNvPr id="27" name="Rectangle 26">
              <a:extLst>
                <a:ext uri="{FF2B5EF4-FFF2-40B4-BE49-F238E27FC236}">
                  <a16:creationId xmlns:a16="http://schemas.microsoft.com/office/drawing/2014/main" id="{778FE063-8CD5-4581-A064-CFD86313D6EE}"/>
                </a:ext>
              </a:extLst>
            </p:cNvPr>
            <p:cNvSpPr/>
            <p:nvPr/>
          </p:nvSpPr>
          <p:spPr>
            <a:xfrm>
              <a:off x="3424462" y="3068793"/>
              <a:ext cx="2327688"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January 14, 2020</a:t>
              </a:r>
            </a:p>
          </p:txBody>
        </p:sp>
        <p:sp>
          <p:nvSpPr>
            <p:cNvPr id="17" name="TextBox 18">
              <a:extLst>
                <a:ext uri="{FF2B5EF4-FFF2-40B4-BE49-F238E27FC236}">
                  <a16:creationId xmlns:a16="http://schemas.microsoft.com/office/drawing/2014/main" id="{3B0A8229-60A6-4D43-AADE-FD724A4C6451}"/>
                </a:ext>
              </a:extLst>
            </p:cNvPr>
            <p:cNvSpPr txBox="1"/>
            <p:nvPr/>
          </p:nvSpPr>
          <p:spPr>
            <a:xfrm>
              <a:off x="2873820" y="2478678"/>
              <a:ext cx="300120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Windows Server</a:t>
              </a:r>
            </a:p>
          </p:txBody>
        </p:sp>
        <p:grpSp>
          <p:nvGrpSpPr>
            <p:cNvPr id="25" name="Group 24">
              <a:extLst>
                <a:ext uri="{FF2B5EF4-FFF2-40B4-BE49-F238E27FC236}">
                  <a16:creationId xmlns:a16="http://schemas.microsoft.com/office/drawing/2014/main" id="{3803CAAF-1693-467B-8864-B01A19A8AAAA}"/>
                </a:ext>
              </a:extLst>
            </p:cNvPr>
            <p:cNvGrpSpPr/>
            <p:nvPr/>
          </p:nvGrpSpPr>
          <p:grpSpPr>
            <a:xfrm>
              <a:off x="2928935" y="2962486"/>
              <a:ext cx="419100" cy="406400"/>
              <a:chOff x="2784345" y="1165238"/>
              <a:chExt cx="419100" cy="406400"/>
            </a:xfrm>
          </p:grpSpPr>
          <p:sp>
            <p:nvSpPr>
              <p:cNvPr id="36" name="AutoShape 116">
                <a:extLst>
                  <a:ext uri="{FF2B5EF4-FFF2-40B4-BE49-F238E27FC236}">
                    <a16:creationId xmlns:a16="http://schemas.microsoft.com/office/drawing/2014/main" id="{D9776DA8-5E9D-4000-ADF6-C293E214C380}"/>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18">
                <a:extLst>
                  <a:ext uri="{FF2B5EF4-FFF2-40B4-BE49-F238E27FC236}">
                    <a16:creationId xmlns:a16="http://schemas.microsoft.com/office/drawing/2014/main" id="{AAFA7612-39B4-4793-802A-01A8DD12E1F5}"/>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19">
                <a:extLst>
                  <a:ext uri="{FF2B5EF4-FFF2-40B4-BE49-F238E27FC236}">
                    <a16:creationId xmlns:a16="http://schemas.microsoft.com/office/drawing/2014/main" id="{421913CA-492B-4B0C-B60D-BE301AA76475}"/>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20">
                <a:extLst>
                  <a:ext uri="{FF2B5EF4-FFF2-40B4-BE49-F238E27FC236}">
                    <a16:creationId xmlns:a16="http://schemas.microsoft.com/office/drawing/2014/main" id="{E34863B3-75A1-41A4-8DAD-DC28C5BE8F1E}"/>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121">
                <a:extLst>
                  <a:ext uri="{FF2B5EF4-FFF2-40B4-BE49-F238E27FC236}">
                    <a16:creationId xmlns:a16="http://schemas.microsoft.com/office/drawing/2014/main" id="{95B10C4E-5976-44BF-8807-B02EC7BE9038}"/>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22">
                <a:extLst>
                  <a:ext uri="{FF2B5EF4-FFF2-40B4-BE49-F238E27FC236}">
                    <a16:creationId xmlns:a16="http://schemas.microsoft.com/office/drawing/2014/main" id="{A77D82E0-11F4-46D6-A0DA-257415EA117F}"/>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23">
                <a:extLst>
                  <a:ext uri="{FF2B5EF4-FFF2-40B4-BE49-F238E27FC236}">
                    <a16:creationId xmlns:a16="http://schemas.microsoft.com/office/drawing/2014/main" id="{EDCF7E0E-5C9F-496A-9C4E-D115DE57DFE1}"/>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24">
                <a:extLst>
                  <a:ext uri="{FF2B5EF4-FFF2-40B4-BE49-F238E27FC236}">
                    <a16:creationId xmlns:a16="http://schemas.microsoft.com/office/drawing/2014/main" id="{8127AEAA-822A-4FD0-A73A-182114D5FC95}"/>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25">
                <a:extLst>
                  <a:ext uri="{FF2B5EF4-FFF2-40B4-BE49-F238E27FC236}">
                    <a16:creationId xmlns:a16="http://schemas.microsoft.com/office/drawing/2014/main" id="{20AB928B-31AA-4BD7-838E-5BAB2C950D15}"/>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6E3A172D-87E8-4DA7-AE47-AC798B41391C}"/>
              </a:ext>
            </a:extLst>
          </p:cNvPr>
          <p:cNvGrpSpPr/>
          <p:nvPr/>
        </p:nvGrpSpPr>
        <p:grpSpPr>
          <a:xfrm>
            <a:off x="2244016" y="4261121"/>
            <a:ext cx="2532275" cy="884992"/>
            <a:chOff x="2873820" y="4211500"/>
            <a:chExt cx="2532275" cy="884992"/>
          </a:xfrm>
        </p:grpSpPr>
        <p:sp>
          <p:nvSpPr>
            <p:cNvPr id="22" name="TextBox 18">
              <a:extLst>
                <a:ext uri="{FF2B5EF4-FFF2-40B4-BE49-F238E27FC236}">
                  <a16:creationId xmlns:a16="http://schemas.microsoft.com/office/drawing/2014/main" id="{AF824892-394E-4719-B188-39C8DA32D0E3}"/>
                </a:ext>
              </a:extLst>
            </p:cNvPr>
            <p:cNvSpPr txBox="1"/>
            <p:nvPr/>
          </p:nvSpPr>
          <p:spPr>
            <a:xfrm flipH="1">
              <a:off x="2873820" y="4211500"/>
              <a:ext cx="2268617"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SQL Server</a:t>
              </a:r>
            </a:p>
          </p:txBody>
        </p:sp>
        <p:sp>
          <p:nvSpPr>
            <p:cNvPr id="30" name="Rectangle 29">
              <a:extLst>
                <a:ext uri="{FF2B5EF4-FFF2-40B4-BE49-F238E27FC236}">
                  <a16:creationId xmlns:a16="http://schemas.microsoft.com/office/drawing/2014/main" id="{1CF7E53F-C29A-4615-9EAD-E972C570D51D}"/>
                </a:ext>
              </a:extLst>
            </p:cNvPr>
            <p:cNvSpPr/>
            <p:nvPr/>
          </p:nvSpPr>
          <p:spPr>
            <a:xfrm>
              <a:off x="3424462" y="4782560"/>
              <a:ext cx="1981633"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Ended July 9, 2019</a:t>
              </a:r>
            </a:p>
          </p:txBody>
        </p:sp>
        <p:grpSp>
          <p:nvGrpSpPr>
            <p:cNvPr id="45" name="Group 44">
              <a:extLst>
                <a:ext uri="{FF2B5EF4-FFF2-40B4-BE49-F238E27FC236}">
                  <a16:creationId xmlns:a16="http://schemas.microsoft.com/office/drawing/2014/main" id="{6BAC64AE-84A0-4E98-B5FC-C160C0A703C4}"/>
                </a:ext>
              </a:extLst>
            </p:cNvPr>
            <p:cNvGrpSpPr/>
            <p:nvPr/>
          </p:nvGrpSpPr>
          <p:grpSpPr>
            <a:xfrm>
              <a:off x="2942793" y="4687370"/>
              <a:ext cx="419100" cy="406400"/>
              <a:chOff x="2784345" y="1165238"/>
              <a:chExt cx="419100" cy="406400"/>
            </a:xfrm>
          </p:grpSpPr>
          <p:sp>
            <p:nvSpPr>
              <p:cNvPr id="46" name="AutoShape 116">
                <a:extLst>
                  <a:ext uri="{FF2B5EF4-FFF2-40B4-BE49-F238E27FC236}">
                    <a16:creationId xmlns:a16="http://schemas.microsoft.com/office/drawing/2014/main" id="{80A47281-2C3E-4033-845F-E2518A711E0A}"/>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118">
                <a:extLst>
                  <a:ext uri="{FF2B5EF4-FFF2-40B4-BE49-F238E27FC236}">
                    <a16:creationId xmlns:a16="http://schemas.microsoft.com/office/drawing/2014/main" id="{CC3837D1-D125-4968-BE13-A0A85F0F9D7F}"/>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19">
                <a:extLst>
                  <a:ext uri="{FF2B5EF4-FFF2-40B4-BE49-F238E27FC236}">
                    <a16:creationId xmlns:a16="http://schemas.microsoft.com/office/drawing/2014/main" id="{B8D38FDC-D82C-4D00-A03D-FA98C68B670F}"/>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20">
                <a:extLst>
                  <a:ext uri="{FF2B5EF4-FFF2-40B4-BE49-F238E27FC236}">
                    <a16:creationId xmlns:a16="http://schemas.microsoft.com/office/drawing/2014/main" id="{28785B79-EA5F-4110-B779-24346EA55416}"/>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21">
                <a:extLst>
                  <a:ext uri="{FF2B5EF4-FFF2-40B4-BE49-F238E27FC236}">
                    <a16:creationId xmlns:a16="http://schemas.microsoft.com/office/drawing/2014/main" id="{B120ED9A-EE88-44C8-AB62-BF2D19B041E4}"/>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22">
                <a:extLst>
                  <a:ext uri="{FF2B5EF4-FFF2-40B4-BE49-F238E27FC236}">
                    <a16:creationId xmlns:a16="http://schemas.microsoft.com/office/drawing/2014/main" id="{8C512698-253E-4F6E-93A2-E0432A795627}"/>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23">
                <a:extLst>
                  <a:ext uri="{FF2B5EF4-FFF2-40B4-BE49-F238E27FC236}">
                    <a16:creationId xmlns:a16="http://schemas.microsoft.com/office/drawing/2014/main" id="{BA125371-7ED3-4094-8873-DA559601A44C}"/>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124">
                <a:extLst>
                  <a:ext uri="{FF2B5EF4-FFF2-40B4-BE49-F238E27FC236}">
                    <a16:creationId xmlns:a16="http://schemas.microsoft.com/office/drawing/2014/main" id="{0CA036B0-8406-47BD-94CC-D43D623B2B62}"/>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25">
                <a:extLst>
                  <a:ext uri="{FF2B5EF4-FFF2-40B4-BE49-F238E27FC236}">
                    <a16:creationId xmlns:a16="http://schemas.microsoft.com/office/drawing/2014/main" id="{145DCF83-5FF1-4A74-8B1B-8A04170CF2DF}"/>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7" name="Rectangle 56">
            <a:extLst>
              <a:ext uri="{FF2B5EF4-FFF2-40B4-BE49-F238E27FC236}">
                <a16:creationId xmlns:a16="http://schemas.microsoft.com/office/drawing/2014/main" id="{A7E4FBA2-9EAB-45B0-A08E-B0944088358D}"/>
              </a:ext>
            </a:extLst>
          </p:cNvPr>
          <p:cNvSpPr/>
          <p:nvPr/>
        </p:nvSpPr>
        <p:spPr bwMode="auto">
          <a:xfrm>
            <a:off x="6043219" y="3131201"/>
            <a:ext cx="913369" cy="5775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Free</a:t>
            </a:r>
          </a:p>
        </p:txBody>
      </p:sp>
      <p:grpSp>
        <p:nvGrpSpPr>
          <p:cNvPr id="64" name="Group 63">
            <a:extLst>
              <a:ext uri="{FF2B5EF4-FFF2-40B4-BE49-F238E27FC236}">
                <a16:creationId xmlns:a16="http://schemas.microsoft.com/office/drawing/2014/main" id="{74C4B01D-3D14-4EF3-90C3-A490638395A0}"/>
              </a:ext>
            </a:extLst>
          </p:cNvPr>
          <p:cNvGrpSpPr/>
          <p:nvPr/>
        </p:nvGrpSpPr>
        <p:grpSpPr>
          <a:xfrm>
            <a:off x="1299925" y="4189634"/>
            <a:ext cx="623289" cy="956479"/>
            <a:chOff x="10637157" y="527022"/>
            <a:chExt cx="349704" cy="536644"/>
          </a:xfrm>
        </p:grpSpPr>
        <p:sp>
          <p:nvSpPr>
            <p:cNvPr id="65" name="Rectangle 64">
              <a:extLst>
                <a:ext uri="{FF2B5EF4-FFF2-40B4-BE49-F238E27FC236}">
                  <a16:creationId xmlns:a16="http://schemas.microsoft.com/office/drawing/2014/main" id="{0D33CBE9-15B4-4B00-A8A2-D40552A3524C}"/>
                </a:ext>
              </a:extLst>
            </p:cNvPr>
            <p:cNvSpPr/>
            <p:nvPr/>
          </p:nvSpPr>
          <p:spPr bwMode="auto">
            <a:xfrm>
              <a:off x="10637157" y="527022"/>
              <a:ext cx="349704" cy="536644"/>
            </a:xfrm>
            <a:prstGeom prst="rect">
              <a:avLst/>
            </a:prstGeom>
            <a:solidFill>
              <a:schemeClr val="accent6"/>
            </a:solidFill>
            <a:ln w="2857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13">
              <a:extLst>
                <a:ext uri="{FF2B5EF4-FFF2-40B4-BE49-F238E27FC236}">
                  <a16:creationId xmlns:a16="http://schemas.microsoft.com/office/drawing/2014/main" id="{E9A4F0A3-76CE-41A7-B28B-7E1DAD99190C}"/>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3">
              <a:extLst>
                <a:ext uri="{FF2B5EF4-FFF2-40B4-BE49-F238E27FC236}">
                  <a16:creationId xmlns:a16="http://schemas.microsoft.com/office/drawing/2014/main" id="{28359CEE-86A7-4077-9635-4E03FF1305D7}"/>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3">
              <a:extLst>
                <a:ext uri="{FF2B5EF4-FFF2-40B4-BE49-F238E27FC236}">
                  <a16:creationId xmlns:a16="http://schemas.microsoft.com/office/drawing/2014/main" id="{3BF4703C-3A75-4D8A-84E2-B9F5137C703E}"/>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50581BF8-6644-41CA-BEEB-8D0B8F5A0038}"/>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5444066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46F5-5827-4336-9380-720B98FAA080}"/>
              </a:ext>
            </a:extLst>
          </p:cNvPr>
          <p:cNvSpPr>
            <a:spLocks noGrp="1"/>
          </p:cNvSpPr>
          <p:nvPr>
            <p:ph type="title"/>
          </p:nvPr>
        </p:nvSpPr>
        <p:spPr/>
        <p:txBody>
          <a:bodyPr/>
          <a:lstStyle/>
          <a:p>
            <a:r>
              <a:rPr lang="en-US"/>
              <a:t>Azure capabilities across apps, data, and infrastructure</a:t>
            </a:r>
          </a:p>
        </p:txBody>
      </p:sp>
      <p:sp>
        <p:nvSpPr>
          <p:cNvPr id="7" name="Rectangle 6">
            <a:extLst>
              <a:ext uri="{FF2B5EF4-FFF2-40B4-BE49-F238E27FC236}">
                <a16:creationId xmlns:a16="http://schemas.microsoft.com/office/drawing/2014/main" id="{6D8F1174-2C86-4569-9337-8D3EF10C81C4}"/>
              </a:ext>
            </a:extLst>
          </p:cNvPr>
          <p:cNvSpPr/>
          <p:nvPr/>
        </p:nvSpPr>
        <p:spPr>
          <a:xfrm>
            <a:off x="1587575" y="2020764"/>
            <a:ext cx="793294"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Migrate</a:t>
            </a:r>
          </a:p>
        </p:txBody>
      </p:sp>
      <p:sp>
        <p:nvSpPr>
          <p:cNvPr id="14" name="Rectangle 13">
            <a:extLst>
              <a:ext uri="{FF2B5EF4-FFF2-40B4-BE49-F238E27FC236}">
                <a16:creationId xmlns:a16="http://schemas.microsoft.com/office/drawing/2014/main" id="{9AA5767D-E9CB-44CA-BD25-47186377A5AF}"/>
              </a:ext>
            </a:extLst>
          </p:cNvPr>
          <p:cNvSpPr/>
          <p:nvPr/>
        </p:nvSpPr>
        <p:spPr>
          <a:xfrm>
            <a:off x="5628628" y="2027948"/>
            <a:ext cx="1754135"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Java and Tomcat</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in 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 </a:t>
            </a:r>
          </a:p>
        </p:txBody>
      </p:sp>
      <p:grpSp>
        <p:nvGrpSpPr>
          <p:cNvPr id="24" name="Group 23">
            <a:extLst>
              <a:ext uri="{FF2B5EF4-FFF2-40B4-BE49-F238E27FC236}">
                <a16:creationId xmlns:a16="http://schemas.microsoft.com/office/drawing/2014/main" id="{C8D0BAC5-E4E2-48A3-82BE-24A0B9D6158B}"/>
              </a:ext>
            </a:extLst>
          </p:cNvPr>
          <p:cNvGrpSpPr/>
          <p:nvPr/>
        </p:nvGrpSpPr>
        <p:grpSpPr>
          <a:xfrm>
            <a:off x="4581159" y="1857197"/>
            <a:ext cx="722861" cy="841234"/>
            <a:chOff x="6184462" y="2365639"/>
            <a:chExt cx="1292492" cy="1504149"/>
          </a:xfrm>
        </p:grpSpPr>
        <p:pic>
          <p:nvPicPr>
            <p:cNvPr id="25" name="Picture 24">
              <a:extLst>
                <a:ext uri="{FF2B5EF4-FFF2-40B4-BE49-F238E27FC236}">
                  <a16:creationId xmlns:a16="http://schemas.microsoft.com/office/drawing/2014/main" id="{5EE6EF97-B7DF-4C21-87AF-3E3CFD816293}"/>
                </a:ext>
              </a:extLst>
            </p:cNvPr>
            <p:cNvPicPr>
              <a:picLocks noChangeAspect="1"/>
            </p:cNvPicPr>
            <p:nvPr/>
          </p:nvPicPr>
          <p:blipFill>
            <a:blip r:embed="rId3"/>
            <a:stretch>
              <a:fillRect/>
            </a:stretch>
          </p:blipFill>
          <p:spPr>
            <a:xfrm>
              <a:off x="6184462" y="2365639"/>
              <a:ext cx="1292492" cy="722917"/>
            </a:xfrm>
            <a:prstGeom prst="rect">
              <a:avLst/>
            </a:prstGeom>
          </p:spPr>
        </p:pic>
        <p:pic>
          <p:nvPicPr>
            <p:cNvPr id="26" name="Picture 25">
              <a:extLst>
                <a:ext uri="{FF2B5EF4-FFF2-40B4-BE49-F238E27FC236}">
                  <a16:creationId xmlns:a16="http://schemas.microsoft.com/office/drawing/2014/main" id="{0B70AD5F-2869-491B-9742-CB3DE32F7D24}"/>
                </a:ext>
              </a:extLst>
            </p:cNvPr>
            <p:cNvPicPr>
              <a:picLocks noChangeAspect="1"/>
            </p:cNvPicPr>
            <p:nvPr/>
          </p:nvPicPr>
          <p:blipFill>
            <a:blip r:embed="rId4">
              <a:duotone>
                <a:schemeClr val="accent3">
                  <a:shade val="45000"/>
                  <a:satMod val="135000"/>
                </a:schemeClr>
                <a:prstClr val="white"/>
              </a:duotone>
            </a:blip>
            <a:stretch>
              <a:fillRect/>
            </a:stretch>
          </p:blipFill>
          <p:spPr>
            <a:xfrm>
              <a:off x="6441567" y="3225495"/>
              <a:ext cx="964951" cy="644293"/>
            </a:xfrm>
            <a:prstGeom prst="rect">
              <a:avLst/>
            </a:prstGeom>
          </p:spPr>
        </p:pic>
      </p:grpSp>
      <p:sp>
        <p:nvSpPr>
          <p:cNvPr id="20" name="Rectangle 19">
            <a:extLst>
              <a:ext uri="{FF2B5EF4-FFF2-40B4-BE49-F238E27FC236}">
                <a16:creationId xmlns:a16="http://schemas.microsoft.com/office/drawing/2014/main" id="{044347D5-8564-4AB6-AA78-642EB68DFE69}"/>
              </a:ext>
            </a:extLst>
          </p:cNvPr>
          <p:cNvSpPr/>
          <p:nvPr/>
        </p:nvSpPr>
        <p:spPr>
          <a:xfrm>
            <a:off x="9536810" y="2104003"/>
            <a:ext cx="2009589"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for</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PostgreSQL, MySQL</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FAB58AB3-5D25-47C5-88EF-CBC18FB470F2}"/>
              </a:ext>
            </a:extLst>
          </p:cNvPr>
          <p:cNvSpPr/>
          <p:nvPr/>
        </p:nvSpPr>
        <p:spPr>
          <a:xfrm>
            <a:off x="1587575" y="3432616"/>
            <a:ext cx="1082027"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Site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Recovery </a:t>
            </a:r>
          </a:p>
        </p:txBody>
      </p:sp>
      <p:sp>
        <p:nvSpPr>
          <p:cNvPr id="15" name="Rectangle 14">
            <a:extLst>
              <a:ext uri="{FF2B5EF4-FFF2-40B4-BE49-F238E27FC236}">
                <a16:creationId xmlns:a16="http://schemas.microsoft.com/office/drawing/2014/main" id="{42E09239-DB05-47AC-BE6C-A11F56488B04}"/>
              </a:ext>
            </a:extLst>
          </p:cNvPr>
          <p:cNvSpPr/>
          <p:nvPr/>
        </p:nvSpPr>
        <p:spPr>
          <a:xfrm>
            <a:off x="5628628" y="3515855"/>
            <a:ext cx="1472519"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Kubernetes on</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a:t>
            </a:r>
          </a:p>
        </p:txBody>
      </p:sp>
      <p:pic>
        <p:nvPicPr>
          <p:cNvPr id="34" name="Graphic 33">
            <a:extLst>
              <a:ext uri="{FF2B5EF4-FFF2-40B4-BE49-F238E27FC236}">
                <a16:creationId xmlns:a16="http://schemas.microsoft.com/office/drawing/2014/main" id="{C950448C-3F2B-4A45-8727-D9530682C8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5368" y="3460455"/>
            <a:ext cx="714443" cy="645718"/>
          </a:xfrm>
          <a:prstGeom prst="rect">
            <a:avLst/>
          </a:prstGeom>
        </p:spPr>
      </p:pic>
      <p:sp>
        <p:nvSpPr>
          <p:cNvPr id="21" name="Rectangle 20">
            <a:extLst>
              <a:ext uri="{FF2B5EF4-FFF2-40B4-BE49-F238E27FC236}">
                <a16:creationId xmlns:a16="http://schemas.microsoft.com/office/drawing/2014/main" id="{24B7B2D0-8A2E-4A0C-9EE4-504F1910DF2B}"/>
              </a:ext>
            </a:extLst>
          </p:cNvPr>
          <p:cNvSpPr/>
          <p:nvPr/>
        </p:nvSpPr>
        <p:spPr>
          <a:xfrm>
            <a:off x="9517445" y="3515855"/>
            <a:ext cx="2029786"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SQL database</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managed instance</a:t>
            </a:r>
          </a:p>
        </p:txBody>
      </p:sp>
      <p:sp>
        <p:nvSpPr>
          <p:cNvPr id="9" name="Rectangle 8">
            <a:extLst>
              <a:ext uri="{FF2B5EF4-FFF2-40B4-BE49-F238E27FC236}">
                <a16:creationId xmlns:a16="http://schemas.microsoft.com/office/drawing/2014/main" id="{00C21FAF-FBF8-4A16-A471-568BE3D704A5}"/>
              </a:ext>
            </a:extLst>
          </p:cNvPr>
          <p:cNvSpPr/>
          <p:nvPr/>
        </p:nvSpPr>
        <p:spPr>
          <a:xfrm>
            <a:off x="1587575" y="4794473"/>
            <a:ext cx="1847878"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Migration Service </a:t>
            </a:r>
          </a:p>
        </p:txBody>
      </p:sp>
      <p:sp>
        <p:nvSpPr>
          <p:cNvPr id="16" name="Rectangle 15">
            <a:extLst>
              <a:ext uri="{FF2B5EF4-FFF2-40B4-BE49-F238E27FC236}">
                <a16:creationId xmlns:a16="http://schemas.microsoft.com/office/drawing/2014/main" id="{5A83F9E9-969D-4448-97D9-B23E3ACE461C}"/>
              </a:ext>
            </a:extLst>
          </p:cNvPr>
          <p:cNvSpPr/>
          <p:nvPr/>
        </p:nvSpPr>
        <p:spPr>
          <a:xfrm>
            <a:off x="5582305" y="4877712"/>
            <a:ext cx="1949060"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Red Hat Enterprise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Linux support </a:t>
            </a:r>
          </a:p>
        </p:txBody>
      </p:sp>
      <p:sp>
        <p:nvSpPr>
          <p:cNvPr id="22" name="Rectangle 21">
            <a:extLst>
              <a:ext uri="{FF2B5EF4-FFF2-40B4-BE49-F238E27FC236}">
                <a16:creationId xmlns:a16="http://schemas.microsoft.com/office/drawing/2014/main" id="{CCBEF688-F5DF-4F7A-81EB-A71FACECDA0F}"/>
              </a:ext>
            </a:extLst>
          </p:cNvPr>
          <p:cNvSpPr/>
          <p:nvPr/>
        </p:nvSpPr>
        <p:spPr>
          <a:xfrm>
            <a:off x="9517445" y="4877712"/>
            <a:ext cx="2162451"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Cassandra/MongoDB</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 Azure Cosmos DB</a:t>
            </a:r>
          </a:p>
        </p:txBody>
      </p:sp>
      <p:grpSp>
        <p:nvGrpSpPr>
          <p:cNvPr id="69" name="Group 68">
            <a:extLst>
              <a:ext uri="{FF2B5EF4-FFF2-40B4-BE49-F238E27FC236}">
                <a16:creationId xmlns:a16="http://schemas.microsoft.com/office/drawing/2014/main" id="{289E8321-A972-4FFF-90DF-77CD8213D590}"/>
              </a:ext>
            </a:extLst>
          </p:cNvPr>
          <p:cNvGrpSpPr/>
          <p:nvPr/>
        </p:nvGrpSpPr>
        <p:grpSpPr>
          <a:xfrm>
            <a:off x="8606296" y="4816734"/>
            <a:ext cx="587980" cy="611128"/>
            <a:chOff x="8723375" y="4876604"/>
            <a:chExt cx="457890" cy="475916"/>
          </a:xfrm>
        </p:grpSpPr>
        <p:pic>
          <p:nvPicPr>
            <p:cNvPr id="43" name="Picture 2" descr="Image result for mongodb logo">
              <a:extLst>
                <a:ext uri="{FF2B5EF4-FFF2-40B4-BE49-F238E27FC236}">
                  <a16:creationId xmlns:a16="http://schemas.microsoft.com/office/drawing/2014/main" id="{CA0ED640-84DA-4FE0-A9DC-DD2DF233A0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6503" y="5224670"/>
              <a:ext cx="444762" cy="1278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6CF9FC7-3791-4DF1-942C-D75ACA7FB207}"/>
                </a:ext>
              </a:extLst>
            </p:cNvPr>
            <p:cNvPicPr>
              <a:picLocks noChangeAspect="1"/>
            </p:cNvPicPr>
            <p:nvPr/>
          </p:nvPicPr>
          <p:blipFill>
            <a:blip r:embed="rId8"/>
            <a:stretch>
              <a:fillRect/>
            </a:stretch>
          </p:blipFill>
          <p:spPr>
            <a:xfrm>
              <a:off x="8723375" y="4876604"/>
              <a:ext cx="444762" cy="298337"/>
            </a:xfrm>
            <a:prstGeom prst="rect">
              <a:avLst/>
            </a:prstGeom>
          </p:spPr>
        </p:pic>
      </p:grpSp>
      <p:pic>
        <p:nvPicPr>
          <p:cNvPr id="50" name="Graphic 49">
            <a:extLst>
              <a:ext uri="{FF2B5EF4-FFF2-40B4-BE49-F238E27FC236}">
                <a16:creationId xmlns:a16="http://schemas.microsoft.com/office/drawing/2014/main" id="{7C61B32A-BD8E-405A-AF28-06514D57EEE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6660" y="3426176"/>
            <a:ext cx="566663" cy="474414"/>
          </a:xfrm>
          <a:prstGeom prst="rect">
            <a:avLst/>
          </a:prstGeom>
        </p:spPr>
      </p:pic>
      <p:pic>
        <p:nvPicPr>
          <p:cNvPr id="73" name="Picture 8" descr="Image result for red hat logo">
            <a:extLst>
              <a:ext uri="{FF2B5EF4-FFF2-40B4-BE49-F238E27FC236}">
                <a16:creationId xmlns:a16="http://schemas.microsoft.com/office/drawing/2014/main" id="{EA50FA2D-B9F0-46B8-9A58-AA70DDA8307C}"/>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96562" y="4980877"/>
            <a:ext cx="892055" cy="329969"/>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38B196AC-5065-4FB5-8291-12AFD5D7E0D2}"/>
              </a:ext>
            </a:extLst>
          </p:cNvPr>
          <p:cNvGrpSpPr/>
          <p:nvPr/>
        </p:nvGrpSpPr>
        <p:grpSpPr>
          <a:xfrm>
            <a:off x="8596224" y="3441645"/>
            <a:ext cx="608124" cy="538225"/>
            <a:chOff x="-3061803" y="4339487"/>
            <a:chExt cx="2824708" cy="2500031"/>
          </a:xfrm>
        </p:grpSpPr>
        <p:sp>
          <p:nvSpPr>
            <p:cNvPr id="47" name="Freeform: Shape 46">
              <a:extLst>
                <a:ext uri="{FF2B5EF4-FFF2-40B4-BE49-F238E27FC236}">
                  <a16:creationId xmlns:a16="http://schemas.microsoft.com/office/drawing/2014/main" id="{A3B6617C-986B-43A0-9B27-81AF77F570BE}"/>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64B6200-623E-4D23-BEDF-A2C659693C68}"/>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48">
              <a:extLst>
                <a:ext uri="{FF2B5EF4-FFF2-40B4-BE49-F238E27FC236}">
                  <a16:creationId xmlns:a16="http://schemas.microsoft.com/office/drawing/2014/main" id="{3E9D71F8-A2A7-488B-9ED9-461D55941982}"/>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59" name="Freeform 146">
              <a:extLst>
                <a:ext uri="{FF2B5EF4-FFF2-40B4-BE49-F238E27FC236}">
                  <a16:creationId xmlns:a16="http://schemas.microsoft.com/office/drawing/2014/main" id="{6798EF06-5683-47B6-ABD1-F488944B85AC}"/>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9334C93-60F3-49FA-BA4F-FC0F5839EA90}"/>
              </a:ext>
            </a:extLst>
          </p:cNvPr>
          <p:cNvGrpSpPr/>
          <p:nvPr/>
        </p:nvGrpSpPr>
        <p:grpSpPr>
          <a:xfrm>
            <a:off x="8654571" y="1948980"/>
            <a:ext cx="491430" cy="653621"/>
            <a:chOff x="9026015" y="1725279"/>
            <a:chExt cx="300417" cy="399566"/>
          </a:xfrm>
        </p:grpSpPr>
        <p:grpSp>
          <p:nvGrpSpPr>
            <p:cNvPr id="60" name="Group 59">
              <a:extLst>
                <a:ext uri="{FF2B5EF4-FFF2-40B4-BE49-F238E27FC236}">
                  <a16:creationId xmlns:a16="http://schemas.microsoft.com/office/drawing/2014/main" id="{D8D23CF4-1C53-472D-9054-F7B8D5928FCF}"/>
                </a:ext>
              </a:extLst>
            </p:cNvPr>
            <p:cNvGrpSpPr/>
            <p:nvPr/>
          </p:nvGrpSpPr>
          <p:grpSpPr>
            <a:xfrm>
              <a:off x="9026015" y="1725279"/>
              <a:ext cx="300417" cy="399566"/>
              <a:chOff x="-3221510" y="1066363"/>
              <a:chExt cx="1588065" cy="2112184"/>
            </a:xfrm>
          </p:grpSpPr>
          <p:sp>
            <p:nvSpPr>
              <p:cNvPr id="61" name="Freeform: Shape 60">
                <a:extLst>
                  <a:ext uri="{FF2B5EF4-FFF2-40B4-BE49-F238E27FC236}">
                    <a16:creationId xmlns:a16="http://schemas.microsoft.com/office/drawing/2014/main" id="{4EB16060-ED0F-40A9-A380-8843462244AB}"/>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61">
                <a:extLst>
                  <a:ext uri="{FF2B5EF4-FFF2-40B4-BE49-F238E27FC236}">
                    <a16:creationId xmlns:a16="http://schemas.microsoft.com/office/drawing/2014/main" id="{B47FEB96-85BC-460D-9F43-6EC55CAC8696}"/>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81CED5E-942C-4DCA-BDB0-D2AD69B3AB14}"/>
                </a:ext>
              </a:extLst>
            </p:cNvPr>
            <p:cNvSpPr txBox="1"/>
            <p:nvPr/>
          </p:nvSpPr>
          <p:spPr>
            <a:xfrm>
              <a:off x="9089661" y="1886035"/>
              <a:ext cx="163649" cy="13170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My</a:t>
              </a:r>
            </a:p>
          </p:txBody>
        </p:sp>
      </p:grpSp>
      <p:pic>
        <p:nvPicPr>
          <p:cNvPr id="37" name="Picture 2" descr="Image result for azure migrate logo">
            <a:hlinkClick r:id="rId12"/>
            <a:extLst>
              <a:ext uri="{FF2B5EF4-FFF2-40B4-BE49-F238E27FC236}">
                <a16:creationId xmlns:a16="http://schemas.microsoft.com/office/drawing/2014/main" id="{60A993B8-581C-4925-AD45-716FD1F67B2D}"/>
              </a:ext>
            </a:extLst>
          </p:cNvPr>
          <p:cNvPicPr>
            <a:picLocks noChangeAspect="1" noChangeArrowheads="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53167" y="1999578"/>
            <a:ext cx="892055" cy="472497"/>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EB78DF59-3248-433B-A113-80D895FCCCA9}"/>
              </a:ext>
            </a:extLst>
          </p:cNvPr>
          <p:cNvGrpSpPr/>
          <p:nvPr/>
        </p:nvGrpSpPr>
        <p:grpSpPr>
          <a:xfrm>
            <a:off x="553167" y="4678695"/>
            <a:ext cx="771219" cy="660332"/>
            <a:chOff x="8140457" y="1989821"/>
            <a:chExt cx="1989455" cy="1661645"/>
          </a:xfrm>
        </p:grpSpPr>
        <p:sp>
          <p:nvSpPr>
            <p:cNvPr id="39" name="Freeform 163">
              <a:extLst>
                <a:ext uri="{FF2B5EF4-FFF2-40B4-BE49-F238E27FC236}">
                  <a16:creationId xmlns:a16="http://schemas.microsoft.com/office/drawing/2014/main" id="{E0F35806-1563-4FD7-A4BA-037C4CF95A3A}"/>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6">
              <a:extLst>
                <a:ext uri="{FF2B5EF4-FFF2-40B4-BE49-F238E27FC236}">
                  <a16:creationId xmlns:a16="http://schemas.microsoft.com/office/drawing/2014/main" id="{EB44941B-804E-4369-95D8-CA6C648320DC}"/>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3" name="Up Arrow 7">
              <a:extLst>
                <a:ext uri="{FF2B5EF4-FFF2-40B4-BE49-F238E27FC236}">
                  <a16:creationId xmlns:a16="http://schemas.microsoft.com/office/drawing/2014/main" id="{6B0DE314-DAF8-4D75-971B-BDDAC3C93168}"/>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Freeform 8">
              <a:extLst>
                <a:ext uri="{FF2B5EF4-FFF2-40B4-BE49-F238E27FC236}">
                  <a16:creationId xmlns:a16="http://schemas.microsoft.com/office/drawing/2014/main" id="{463825DA-431D-4A21-A77C-837598C22149}"/>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55971678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29DB-1924-485B-B2DD-7D2007DA2BD0}"/>
              </a:ext>
            </a:extLst>
          </p:cNvPr>
          <p:cNvSpPr>
            <a:spLocks noGrp="1"/>
          </p:cNvSpPr>
          <p:nvPr>
            <p:ph type="title"/>
          </p:nvPr>
        </p:nvSpPr>
        <p:spPr>
          <a:xfrm>
            <a:off x="586740" y="419100"/>
            <a:ext cx="11018520" cy="553998"/>
          </a:xfrm>
        </p:spPr>
        <p:txBody>
          <a:bodyPr>
            <a:normAutofit fontScale="90000"/>
          </a:bodyPr>
          <a:lstStyle/>
          <a:p>
            <a:pPr algn="l"/>
            <a:r>
              <a:rPr lang="en-US"/>
              <a:t>Azure migration tools adoption over the last year</a:t>
            </a:r>
          </a:p>
        </p:txBody>
      </p:sp>
      <p:sp>
        <p:nvSpPr>
          <p:cNvPr id="4" name="Title 1">
            <a:extLst>
              <a:ext uri="{FF2B5EF4-FFF2-40B4-BE49-F238E27FC236}">
                <a16:creationId xmlns:a16="http://schemas.microsoft.com/office/drawing/2014/main" id="{3E32F720-20E5-4984-BF56-F51DABB26CA9}"/>
              </a:ext>
            </a:extLst>
          </p:cNvPr>
          <p:cNvSpPr txBox="1">
            <a:spLocks/>
          </p:cNvSpPr>
          <p:nvPr/>
        </p:nvSpPr>
        <p:spPr>
          <a:xfrm>
            <a:off x="1205930" y="3827232"/>
            <a:ext cx="2142253"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Discovered by </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Migrate</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5" name="TextBox 4">
            <a:extLst>
              <a:ext uri="{FF2B5EF4-FFF2-40B4-BE49-F238E27FC236}">
                <a16:creationId xmlns:a16="http://schemas.microsoft.com/office/drawing/2014/main" id="{C4EE9E86-28A2-4A3D-A845-63E1A6F8FF14}"/>
              </a:ext>
            </a:extLst>
          </p:cNvPr>
          <p:cNvSpPr txBox="1"/>
          <p:nvPr/>
        </p:nvSpPr>
        <p:spPr>
          <a:xfrm>
            <a:off x="1173068" y="2516836"/>
            <a:ext cx="2207977" cy="1107996"/>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450</a:t>
            </a:r>
            <a:r>
              <a:rPr kumimoji="0" lang="en-US" sz="6000" b="0" i="0" u="none" strike="noStrike" kern="1200" cap="none" spc="-36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K+</a:t>
            </a:r>
            <a:br>
              <a:rPr kumimoji="0" lang="en-US" sz="44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VMs</a:t>
            </a:r>
          </a:p>
        </p:txBody>
      </p:sp>
      <p:sp>
        <p:nvSpPr>
          <p:cNvPr id="8" name="Title 1">
            <a:extLst>
              <a:ext uri="{FF2B5EF4-FFF2-40B4-BE49-F238E27FC236}">
                <a16:creationId xmlns:a16="http://schemas.microsoft.com/office/drawing/2014/main" id="{F75194E0-1924-48AD-9105-F1C72F8E71B9}"/>
              </a:ext>
            </a:extLst>
          </p:cNvPr>
          <p:cNvSpPr txBox="1">
            <a:spLocks/>
          </p:cNvSpPr>
          <p:nvPr/>
        </p:nvSpPr>
        <p:spPr>
          <a:xfrm>
            <a:off x="8835886" y="3827232"/>
            <a:ext cx="2766834" cy="3877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Migrated by Azure </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Database Migration Service</a:t>
            </a:r>
          </a:p>
        </p:txBody>
      </p:sp>
      <p:sp>
        <p:nvSpPr>
          <p:cNvPr id="9" name="TextBox 8">
            <a:extLst>
              <a:ext uri="{FF2B5EF4-FFF2-40B4-BE49-F238E27FC236}">
                <a16:creationId xmlns:a16="http://schemas.microsoft.com/office/drawing/2014/main" id="{88741223-BC11-4591-A979-20DCE8345CD0}"/>
              </a:ext>
            </a:extLst>
          </p:cNvPr>
          <p:cNvSpPr txBox="1"/>
          <p:nvPr/>
        </p:nvSpPr>
        <p:spPr>
          <a:xfrm>
            <a:off x="9327066" y="2516836"/>
            <a:ext cx="1756892" cy="1107996"/>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41K+</a:t>
            </a:r>
            <a:br>
              <a:rPr kumimoji="0" lang="en-US" sz="44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databases</a:t>
            </a:r>
            <a:endParaRPr kumimoji="0" lang="en-US" sz="32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CBF7325C-9A0E-4AF4-86D9-CB92EF13ED19}"/>
              </a:ext>
            </a:extLst>
          </p:cNvPr>
          <p:cNvSpPr txBox="1">
            <a:spLocks/>
          </p:cNvSpPr>
          <p:nvPr/>
        </p:nvSpPr>
        <p:spPr>
          <a:xfrm>
            <a:off x="4971349" y="3827232"/>
            <a:ext cx="2693504" cy="3877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Assessed by</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Migrate </a:t>
            </a:r>
          </a:p>
        </p:txBody>
      </p:sp>
      <p:sp>
        <p:nvSpPr>
          <p:cNvPr id="13" name="TextBox 12">
            <a:extLst>
              <a:ext uri="{FF2B5EF4-FFF2-40B4-BE49-F238E27FC236}">
                <a16:creationId xmlns:a16="http://schemas.microsoft.com/office/drawing/2014/main" id="{1FFB5372-A686-43DE-AA4C-0423A86FE78E}"/>
              </a:ext>
            </a:extLst>
          </p:cNvPr>
          <p:cNvSpPr txBox="1"/>
          <p:nvPr/>
        </p:nvSpPr>
        <p:spPr>
          <a:xfrm>
            <a:off x="4971349" y="2516836"/>
            <a:ext cx="2693504" cy="1107996"/>
          </a:xfrm>
          <a:prstGeom prst="rect">
            <a:avLst/>
          </a:prstGeom>
          <a:noFill/>
        </p:spPr>
        <p:txBody>
          <a:bodyPr wrap="squar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325K+</a:t>
            </a:r>
            <a:b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VMs</a:t>
            </a:r>
          </a:p>
        </p:txBody>
      </p:sp>
      <p:cxnSp>
        <p:nvCxnSpPr>
          <p:cNvPr id="41" name="Straight Connector 40">
            <a:extLst>
              <a:ext uri="{FF2B5EF4-FFF2-40B4-BE49-F238E27FC236}">
                <a16:creationId xmlns:a16="http://schemas.microsoft.com/office/drawing/2014/main" id="{76BE6813-29E5-4D90-B717-30A189E83162}"/>
              </a:ext>
            </a:extLst>
          </p:cNvPr>
          <p:cNvCxnSpPr/>
          <p:nvPr/>
        </p:nvCxnSpPr>
        <p:spPr>
          <a:xfrm>
            <a:off x="1362656" y="3708994"/>
            <a:ext cx="1828800" cy="0"/>
          </a:xfrm>
          <a:prstGeom prst="line">
            <a:avLst/>
          </a:prstGeom>
          <a:noFill/>
          <a:ln w="19050" cap="flat" cmpd="sng" algn="ctr">
            <a:solidFill>
              <a:schemeClr val="accent3"/>
            </a:solidFill>
            <a:prstDash val="solid"/>
            <a:headEnd type="none"/>
            <a:tailEnd type="none"/>
          </a:ln>
          <a:effectLst/>
        </p:spPr>
      </p:cxnSp>
      <p:cxnSp>
        <p:nvCxnSpPr>
          <p:cNvPr id="42" name="Straight Connector 41">
            <a:extLst>
              <a:ext uri="{FF2B5EF4-FFF2-40B4-BE49-F238E27FC236}">
                <a16:creationId xmlns:a16="http://schemas.microsoft.com/office/drawing/2014/main" id="{087E1A1C-EA61-435C-82B5-8702709633DE}"/>
              </a:ext>
            </a:extLst>
          </p:cNvPr>
          <p:cNvCxnSpPr/>
          <p:nvPr/>
        </p:nvCxnSpPr>
        <p:spPr>
          <a:xfrm>
            <a:off x="5181600" y="3708994"/>
            <a:ext cx="1828800" cy="0"/>
          </a:xfrm>
          <a:prstGeom prst="line">
            <a:avLst/>
          </a:prstGeom>
          <a:noFill/>
          <a:ln w="19050" cap="flat" cmpd="sng" algn="ctr">
            <a:solidFill>
              <a:schemeClr val="accent3"/>
            </a:solidFill>
            <a:prstDash val="solid"/>
            <a:headEnd type="none"/>
            <a:tailEnd type="none"/>
          </a:ln>
          <a:effectLst/>
        </p:spPr>
      </p:cxnSp>
      <p:cxnSp>
        <p:nvCxnSpPr>
          <p:cNvPr id="43" name="Straight Connector 42">
            <a:extLst>
              <a:ext uri="{FF2B5EF4-FFF2-40B4-BE49-F238E27FC236}">
                <a16:creationId xmlns:a16="http://schemas.microsoft.com/office/drawing/2014/main" id="{78207FCE-4B2A-428A-901D-77CB08BEDEFC}"/>
              </a:ext>
            </a:extLst>
          </p:cNvPr>
          <p:cNvCxnSpPr/>
          <p:nvPr/>
        </p:nvCxnSpPr>
        <p:spPr>
          <a:xfrm>
            <a:off x="9291111" y="3708994"/>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135906937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normAutofit fontScale="90000"/>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348900" y="1206908"/>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Goal is successful Azure migration: Pick the right tool for the job</a:t>
            </a:r>
          </a:p>
        </p:txBody>
      </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27699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p:txBody>
      </p: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E9426420-2BBA-4348-8932-D818918EE047}"/>
              </a:ext>
            </a:extLst>
          </p:cNvPr>
          <p:cNvSpPr txBox="1"/>
          <p:nvPr/>
        </p:nvSpPr>
        <p:spPr>
          <a:xfrm>
            <a:off x="3988296" y="3950601"/>
            <a:ext cx="3602580"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We embrace ISV solutions</a:t>
            </a:r>
          </a:p>
        </p:txBody>
      </p:sp>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350695" y="5979961"/>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019939" y="613670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0985" y="6035927"/>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0277" y="5998108"/>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42167" y="603929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8614881" y="6086759"/>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A picture containing thing, object&#10;&#10;Description generated with high confidence">
            <a:extLst>
              <a:ext uri="{FF2B5EF4-FFF2-40B4-BE49-F238E27FC236}">
                <a16:creationId xmlns:a16="http://schemas.microsoft.com/office/drawing/2014/main" id="{8C21F1BE-CD7C-4619-8825-AEBFABA034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46874" y="5378221"/>
            <a:ext cx="1342124" cy="165029"/>
          </a:xfrm>
          <a:prstGeom prst="rect">
            <a:avLst/>
          </a:prstGeom>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16575" y="5313066"/>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46095" y="452471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55667" y="529528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10066084" y="5316852"/>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8675082" y="5284454"/>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33670" y="446979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0841" y="4520620"/>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44490" y="53782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48801" y="4456942"/>
            <a:ext cx="1228828" cy="32016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89586" y="5380363"/>
            <a:ext cx="547258" cy="160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F4A872-8A33-42C5-B7B5-FED8985B3E6F}"/>
              </a:ext>
            </a:extLst>
          </p:cNvPr>
          <p:cNvPicPr>
            <a:picLocks noChangeAspect="1"/>
          </p:cNvPicPr>
          <p:nvPr/>
        </p:nvPicPr>
        <p:blipFill>
          <a:blip r:embed="rId22"/>
          <a:stretch>
            <a:fillRect/>
          </a:stretch>
        </p:blipFill>
        <p:spPr>
          <a:xfrm>
            <a:off x="7082241" y="4456663"/>
            <a:ext cx="1068546" cy="320725"/>
          </a:xfrm>
          <a:prstGeom prst="rect">
            <a:avLst/>
          </a:prstGeom>
        </p:spPr>
      </p:pic>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49881" y="4266328"/>
            <a:ext cx="641882" cy="7013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D2FD1F31-8FA1-4CF2-A849-F79708D69F3E}"/>
              </a:ext>
            </a:extLst>
          </p:cNvPr>
          <p:cNvSpPr/>
          <p:nvPr/>
        </p:nvSpPr>
        <p:spPr>
          <a:xfrm>
            <a:off x="794558"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5D6CD93E-D917-4AE0-85E5-4E0085B2ED25}"/>
              </a:ext>
            </a:extLst>
          </p:cNvPr>
          <p:cNvSpPr/>
          <p:nvPr/>
        </p:nvSpPr>
        <p:spPr>
          <a:xfrm>
            <a:off x="2329384"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0DAD3905-15F5-46CC-90BD-6F133DEF9C26}"/>
              </a:ext>
            </a:extLst>
          </p:cNvPr>
          <p:cNvSpPr/>
          <p:nvPr/>
        </p:nvSpPr>
        <p:spPr>
          <a:xfrm>
            <a:off x="2329384" y="514771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CB7373D3-054F-4AD3-BBF8-1248D579EAC6}"/>
              </a:ext>
            </a:extLst>
          </p:cNvPr>
          <p:cNvSpPr/>
          <p:nvPr/>
        </p:nvSpPr>
        <p:spPr>
          <a:xfrm>
            <a:off x="3858890"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34CDACD0-B393-4B3D-A1BC-85E8BF140A3B}"/>
              </a:ext>
            </a:extLst>
          </p:cNvPr>
          <p:cNvSpPr/>
          <p:nvPr/>
        </p:nvSpPr>
        <p:spPr>
          <a:xfrm>
            <a:off x="5404169"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1462C6F0-61B8-4D3E-BC54-95CC36FACCD8}"/>
              </a:ext>
            </a:extLst>
          </p:cNvPr>
          <p:cNvSpPr/>
          <p:nvPr/>
        </p:nvSpPr>
        <p:spPr>
          <a:xfrm>
            <a:off x="6957468"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BD8D2B9C-6BA1-4650-9ECE-003D57317B0D}"/>
              </a:ext>
            </a:extLst>
          </p:cNvPr>
          <p:cNvSpPr/>
          <p:nvPr/>
        </p:nvSpPr>
        <p:spPr>
          <a:xfrm>
            <a:off x="8511776"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2B8C0660-7166-40E1-9D1F-D50441D5973A}"/>
              </a:ext>
            </a:extLst>
          </p:cNvPr>
          <p:cNvSpPr/>
          <p:nvPr/>
        </p:nvSpPr>
        <p:spPr>
          <a:xfrm>
            <a:off x="5404169" y="514771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9EE662A9-7B8B-48CE-ACF4-969BE8770ECD}"/>
              </a:ext>
            </a:extLst>
          </p:cNvPr>
          <p:cNvSpPr/>
          <p:nvPr/>
        </p:nvSpPr>
        <p:spPr>
          <a:xfrm>
            <a:off x="6957468" y="514771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5A4FF184-80B9-4204-AA84-965C033A0017}"/>
              </a:ext>
            </a:extLst>
          </p:cNvPr>
          <p:cNvSpPr/>
          <p:nvPr/>
        </p:nvSpPr>
        <p:spPr>
          <a:xfrm>
            <a:off x="8511776" y="430400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5F098137-79EE-4C65-AF59-1B12750B20D3}"/>
              </a:ext>
            </a:extLst>
          </p:cNvPr>
          <p:cNvSpPr/>
          <p:nvPr/>
        </p:nvSpPr>
        <p:spPr>
          <a:xfrm>
            <a:off x="8511776" y="514771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F20BCBD-FC1A-4022-82AC-894B5DBAAE9E}"/>
              </a:ext>
            </a:extLst>
          </p:cNvPr>
          <p:cNvCxnSpPr>
            <a:cxnSpLocks/>
          </p:cNvCxnSpPr>
          <p:nvPr/>
        </p:nvCxnSpPr>
        <p:spPr>
          <a:xfrm>
            <a:off x="919840" y="4259341"/>
            <a:ext cx="10106054"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0AF2C7A4-12ED-47FE-8682-72F976D477AB}"/>
              </a:ext>
            </a:extLst>
          </p:cNvPr>
          <p:cNvSpPr/>
          <p:nvPr/>
        </p:nvSpPr>
        <p:spPr>
          <a:xfrm>
            <a:off x="9931054" y="6370652"/>
            <a:ext cx="305970" cy="17367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A158445-371A-443D-AE6E-C4CEB1E3DB41}"/>
              </a:ext>
            </a:extLst>
          </p:cNvPr>
          <p:cNvSpPr txBox="1"/>
          <p:nvPr/>
        </p:nvSpPr>
        <p:spPr>
          <a:xfrm>
            <a:off x="10237024" y="6337255"/>
            <a:ext cx="1492536" cy="261610"/>
          </a:xfrm>
          <a:prstGeom prst="rect">
            <a:avLst/>
          </a:prstGeom>
          <a:noFill/>
        </p:spPr>
        <p:txBody>
          <a:bodyPr wrap="square" rtlCol="0">
            <a:spAutoFit/>
          </a:bodyPr>
          <a:lstStyle/>
          <a:p>
            <a:r>
              <a:rPr lang="en-US" sz="1100" dirty="0"/>
              <a:t>Marketplace Solutions</a:t>
            </a:r>
            <a:endParaRPr lang="en-US" dirty="0"/>
          </a:p>
        </p:txBody>
      </p:sp>
    </p:spTree>
    <p:extLst>
      <p:ext uri="{BB962C8B-B14F-4D97-AF65-F5344CB8AC3E}">
        <p14:creationId xmlns:p14="http://schemas.microsoft.com/office/powerpoint/2010/main" val="1497213779"/>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69C474-697D-49A5-97A0-55C4D4813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1C11CB-8811-459B-A6F9-9B02AAE05556}">
  <ds:schemaRefs>
    <ds:schemaRef ds:uri="http://purl.org/dc/elements/1.1/"/>
    <ds:schemaRef ds:uri="http://purl.org/dc/dcmitype/"/>
    <ds:schemaRef ds:uri="http://schemas.microsoft.com/office/2006/documentManagement/types"/>
    <ds:schemaRef ds:uri="http://www.w3.org/XML/1998/namespace"/>
    <ds:schemaRef ds:uri="83c07245-1987-447b-a407-05b41d118742"/>
    <ds:schemaRef ds:uri="87badcbf-855a-4949-b0c7-112d68ff62fc"/>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79610DCF-37C6-48C5-A892-FCB69B42A3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107</TotalTime>
  <Words>2830</Words>
  <Application>Microsoft Office PowerPoint</Application>
  <PresentationFormat>Widescreen</PresentationFormat>
  <Paragraphs>526</Paragraphs>
  <Slides>41</Slides>
  <Notes>28</Notes>
  <HiddenSlides>1</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8" baseType="lpstr">
      <vt:lpstr>Arial</vt:lpstr>
      <vt:lpstr>Calibri</vt:lpstr>
      <vt:lpstr>Calibri Light</vt:lpstr>
      <vt:lpstr>Consolas</vt:lpstr>
      <vt:lpstr>Helvetica Light</vt:lpstr>
      <vt:lpstr>Helvetica Neue</vt:lpstr>
      <vt:lpstr>Muli Regular</vt:lpstr>
      <vt:lpstr>Segoe UI</vt:lpstr>
      <vt:lpstr>Segoe UI </vt:lpstr>
      <vt:lpstr>Segoe UI Light</vt:lpstr>
      <vt:lpstr>Segoe UI Semibold</vt:lpstr>
      <vt:lpstr>Segoe UI Semilight</vt:lpstr>
      <vt:lpstr>Selawik Semibold</vt:lpstr>
      <vt:lpstr>Wingdings</vt:lpstr>
      <vt:lpstr>Wingdings 2</vt:lpstr>
      <vt:lpstr>Office Theme</vt:lpstr>
      <vt:lpstr>CorelDRAW</vt:lpstr>
      <vt:lpstr>PowerPoint Presentation</vt:lpstr>
      <vt:lpstr>(DO NOT SHOW) Moving your database to Azure</vt:lpstr>
      <vt:lpstr>   Moving your database to Azure</vt:lpstr>
      <vt:lpstr>PowerPoint Presentation</vt:lpstr>
      <vt:lpstr>PowerPoint Presentation</vt:lpstr>
      <vt:lpstr>Extended security updates</vt:lpstr>
      <vt:lpstr>Azure capabilities across apps, data, and infrastructure</vt:lpstr>
      <vt:lpstr>Azure migration tools adoption over the last year</vt:lpstr>
      <vt:lpstr>Choice of tools for every stage and every requirement</vt:lpstr>
      <vt:lpstr>Migrate databases using  Azure Database Migration Service</vt:lpstr>
      <vt:lpstr>Azure Database Migration Service:  Offline  (One-Time Sync)  Migration Scenarios  </vt:lpstr>
      <vt:lpstr>Azure Database Migration Service:  Online  (Continuous Sync) Migration Scenarios  </vt:lpstr>
      <vt:lpstr>Azure SQL Database Managed Instance</vt:lpstr>
      <vt:lpstr>Azure Data Box family provides additional data migration options</vt:lpstr>
      <vt:lpstr>PowerPoint Presentation</vt:lpstr>
      <vt:lpstr>PowerPoint Presentation</vt:lpstr>
      <vt:lpstr>PowerPoint Presentation</vt:lpstr>
      <vt:lpstr>PowerPoint Presentation</vt:lpstr>
      <vt:lpstr>Services you will use in the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easily migrate and get benefits of cloud?</vt:lpstr>
      <vt:lpstr>How to easily migrate and get benefits of cloud?</vt:lpstr>
      <vt:lpstr>What is SQL Database Managed Instance?</vt:lpstr>
      <vt:lpstr>Put your DBs on autopilot and focus on your business…</vt:lpstr>
      <vt:lpstr>Put your DBs on autopilot and focus on your business…</vt:lpstr>
      <vt:lpstr>PowerPoint Presentation</vt:lpstr>
      <vt:lpstr>Continuously optimize  migrated resources  </vt:lpstr>
      <vt:lpstr>Resources</vt:lpstr>
      <vt:lpstr>Azure.com/Migration All things migration </vt:lpstr>
      <vt:lpstr>Keep up to date on your Azure skills as you migrate </vt:lpstr>
      <vt:lpstr>PowerPoint Presentation</vt:lpstr>
      <vt:lpstr>Get help: FastTrack for Azure can help you migrate quickly and confidently</vt:lpstr>
      <vt:lpstr>Get help: skilled migration partners </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Andy Roberts</cp:lastModifiedBy>
  <cp:revision>14</cp:revision>
  <dcterms:created xsi:type="dcterms:W3CDTF">2019-06-12T18:41:05Z</dcterms:created>
  <dcterms:modified xsi:type="dcterms:W3CDTF">2019-08-09T15:05:37Z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